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48"/>
  </p:notesMasterIdLst>
  <p:handoutMasterIdLst>
    <p:handoutMasterId r:id="rId49"/>
  </p:handoutMasterIdLst>
  <p:sldIdLst>
    <p:sldId id="267" r:id="rId3"/>
    <p:sldId id="268" r:id="rId4"/>
    <p:sldId id="278" r:id="rId5"/>
    <p:sldId id="272" r:id="rId6"/>
    <p:sldId id="281" r:id="rId7"/>
    <p:sldId id="280" r:id="rId8"/>
    <p:sldId id="282" r:id="rId9"/>
    <p:sldId id="283" r:id="rId10"/>
    <p:sldId id="284" r:id="rId11"/>
    <p:sldId id="287" r:id="rId12"/>
    <p:sldId id="299" r:id="rId13"/>
    <p:sldId id="300" r:id="rId14"/>
    <p:sldId id="354" r:id="rId15"/>
    <p:sldId id="355" r:id="rId16"/>
    <p:sldId id="301" r:id="rId17"/>
    <p:sldId id="356" r:id="rId18"/>
    <p:sldId id="357" r:id="rId19"/>
    <p:sldId id="358" r:id="rId20"/>
    <p:sldId id="359" r:id="rId21"/>
    <p:sldId id="302" r:id="rId22"/>
    <p:sldId id="360" r:id="rId23"/>
    <p:sldId id="361" r:id="rId24"/>
    <p:sldId id="303" r:id="rId25"/>
    <p:sldId id="362" r:id="rId26"/>
    <p:sldId id="363" r:id="rId27"/>
    <p:sldId id="364" r:id="rId28"/>
    <p:sldId id="365" r:id="rId29"/>
    <p:sldId id="308" r:id="rId30"/>
    <p:sldId id="366" r:id="rId31"/>
    <p:sldId id="309" r:id="rId32"/>
    <p:sldId id="310" r:id="rId33"/>
    <p:sldId id="367" r:id="rId34"/>
    <p:sldId id="290" r:id="rId35"/>
    <p:sldId id="368" r:id="rId36"/>
    <p:sldId id="276" r:id="rId37"/>
    <p:sldId id="369" r:id="rId38"/>
    <p:sldId id="370" r:id="rId39"/>
    <p:sldId id="371" r:id="rId40"/>
    <p:sldId id="373" r:id="rId41"/>
    <p:sldId id="374" r:id="rId42"/>
    <p:sldId id="375" r:id="rId43"/>
    <p:sldId id="335" r:id="rId44"/>
    <p:sldId id="376" r:id="rId45"/>
    <p:sldId id="377" r:id="rId46"/>
    <p:sldId id="348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C2FFA5D-87B4-456A-9821-1D502468CF0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2253" autoAdjust="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A0FDE8-3B80-4AAC-92F2-E3D0667D4E72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79F74-2001-4B21-B06E-FA23C7F2D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24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F25FBA-1311-468D-8115-8778B0F7BEEC}" type="datetimeFigureOut">
              <a:rPr lang="en-US" smtClean="0"/>
              <a:t>6/27/2018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E67C00-F679-4C51-9894-9E2214E5C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822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67C00-F679-4C51-9894-9E2214E5C2F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306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hidden">
          <a:xfrm>
            <a:off x="915924" y="0"/>
            <a:ext cx="717804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0244" y="2514600"/>
            <a:ext cx="6629400" cy="2743200"/>
          </a:xfrm>
        </p:spPr>
        <p:txBody>
          <a:bodyPr anchor="b"/>
          <a:lstStyle>
            <a:lvl1pPr algn="l">
              <a:lnSpc>
                <a:spcPct val="80000"/>
              </a:lnSpc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0244" y="5303520"/>
            <a:ext cx="6629400" cy="4572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5389C-FACC-452B-B4C1-3BD186F45CB8}" type="datetime1">
              <a:rPr lang="en-US" smtClean="0"/>
              <a:t>6/27/2018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0514" y="419101"/>
            <a:ext cx="2086087" cy="57531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1" y="419101"/>
            <a:ext cx="7277100" cy="57531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CE844-3C76-42C8-BBA9-088C96A067BA}" type="datetime1">
              <a:rPr lang="en-US" smtClean="0"/>
              <a:t>6/27/2018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4594C-40D9-4922-A63A-E4D7E3C24D49}" type="datetime1">
              <a:rPr lang="en-US" smtClean="0"/>
              <a:t>6/27/2018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hidden">
          <a:xfrm>
            <a:off x="0" y="1676400"/>
            <a:ext cx="9313683" cy="426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212848"/>
            <a:ext cx="6217920" cy="2862262"/>
          </a:xfrm>
        </p:spPr>
        <p:txBody>
          <a:bodyPr anchor="b"/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120640"/>
            <a:ext cx="6217920" cy="4572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05000"/>
            <a:ext cx="4572000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5000"/>
            <a:ext cx="4572000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7D855-A872-4272-B880-39A488A710E7}" type="datetime1">
              <a:rPr lang="en-US" smtClean="0"/>
              <a:t>6/27/2018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05001"/>
            <a:ext cx="4572000" cy="698351"/>
          </a:xfrm>
        </p:spPr>
        <p:txBody>
          <a:bodyPr anchor="ctr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603353"/>
            <a:ext cx="4572000" cy="356884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905001"/>
            <a:ext cx="4572000" cy="698351"/>
          </a:xfrm>
        </p:spPr>
        <p:txBody>
          <a:bodyPr anchor="ctr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603353"/>
            <a:ext cx="4572000" cy="356884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CA8F-D5ED-4B90-A100-0BDC54A645DF}" type="datetime1">
              <a:rPr lang="en-US" smtClean="0"/>
              <a:t>6/27/2018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9CD98-8566-471F-B6F9-93E04967ED47}" type="datetime1">
              <a:rPr lang="en-US" smtClean="0"/>
              <a:t>6/27/2018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35E6A-2086-4CB2-B79F-96593439A0AC}" type="datetime1">
              <a:rPr lang="en-US" smtClean="0"/>
              <a:t>6/27/2018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hidden">
          <a:xfrm>
            <a:off x="4876800" y="0"/>
            <a:ext cx="7315200" cy="685628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651760"/>
            <a:ext cx="3657600" cy="1828800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4020" y="688491"/>
            <a:ext cx="6080760" cy="548371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4617720"/>
            <a:ext cx="3657600" cy="155448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78B26-E0E7-401D-95E5-683ED06BF9AD}" type="datetime1">
              <a:rPr lang="en-US" smtClean="0"/>
              <a:t>6/27/2018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4876800" y="0"/>
            <a:ext cx="7315200" cy="685628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651760"/>
            <a:ext cx="3657600" cy="1828800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94020" y="684943"/>
            <a:ext cx="6080760" cy="5486400"/>
          </a:xfrm>
          <a:solidFill>
            <a:schemeClr val="bg1">
              <a:lumMod val="90000"/>
              <a:lumOff val="10000"/>
            </a:schemeClr>
          </a:solidFill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txBody>
          <a:bodyPr tIns="54864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4617720"/>
            <a:ext cx="3657600" cy="155448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8EC7-2C19-4F74-B285-CE160F4A579A}" type="datetime1">
              <a:rPr lang="en-US" smtClean="0"/>
              <a:t>6/27/2018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hidden">
          <a:xfrm>
            <a:off x="0" y="5980363"/>
            <a:ext cx="12188952" cy="452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 userDrawn="1"/>
        </p:nvSpPr>
        <p:spPr bwMode="hidden">
          <a:xfrm>
            <a:off x="1524" y="214606"/>
            <a:ext cx="12188952" cy="452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 userDrawn="1"/>
        </p:nvSpPr>
        <p:spPr bwMode="hidden">
          <a:xfrm>
            <a:off x="1524" y="214604"/>
            <a:ext cx="12188952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419100"/>
            <a:ext cx="9601200" cy="1257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05000"/>
            <a:ext cx="96012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9166" y="6484777"/>
            <a:ext cx="1335055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D4020-EAAB-4E36-8532-04C08CBCE9E1}" type="datetime1">
              <a:rPr lang="en-US" smtClean="0"/>
              <a:t>6/27/2018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84777"/>
            <a:ext cx="4123765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96600" y="6484777"/>
            <a:ext cx="685800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SzPct val="9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SzPct val="9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800"/>
        </a:spcBef>
        <a:buSzPct val="9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8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3.xml"/><Relationship Id="rId7" Type="http://schemas.openxmlformats.org/officeDocument/2006/relationships/slide" Target="slide2.xml"/><Relationship Id="rId2" Type="http://schemas.openxmlformats.org/officeDocument/2006/relationships/slide" Target="slide1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8.xml"/><Relationship Id="rId5" Type="http://schemas.openxmlformats.org/officeDocument/2006/relationships/slide" Target="slide27.xml"/><Relationship Id="rId4" Type="http://schemas.openxmlformats.org/officeDocument/2006/relationships/slide" Target="slide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20.xml"/><Relationship Id="rId4" Type="http://schemas.openxmlformats.org/officeDocument/2006/relationships/slide" Target="slide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slide" Target="slide10.xml"/><Relationship Id="rId4" Type="http://schemas.openxmlformats.org/officeDocument/2006/relationships/slide" Target="slide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slide" Target="slide10.xml"/><Relationship Id="rId4" Type="http://schemas.openxmlformats.org/officeDocument/2006/relationships/slide" Target="slide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slide" Target="slide33.xml"/><Relationship Id="rId4" Type="http://schemas.openxmlformats.org/officeDocument/2006/relationships/slide" Target="slide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slide" Target="slide10.xml"/><Relationship Id="rId4" Type="http://schemas.openxmlformats.org/officeDocument/2006/relationships/slide" Target="slide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30.xml"/><Relationship Id="rId2" Type="http://schemas.openxmlformats.org/officeDocument/2006/relationships/slide" Target="slide28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3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30.xml"/><Relationship Id="rId2" Type="http://schemas.openxmlformats.org/officeDocument/2006/relationships/slide" Target="slide28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3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slide" Target="slide5.xml"/><Relationship Id="rId7" Type="http://schemas.openxmlformats.org/officeDocument/2006/relationships/slide" Target="slide9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slide" Target="slide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30.xml"/><Relationship Id="rId2" Type="http://schemas.openxmlformats.org/officeDocument/2006/relationships/slide" Target="slide28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3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30.xml"/><Relationship Id="rId2" Type="http://schemas.openxmlformats.org/officeDocument/2006/relationships/slide" Target="slide28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0.xml"/><Relationship Id="rId4" Type="http://schemas.openxmlformats.org/officeDocument/2006/relationships/slide" Target="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30.xml"/><Relationship Id="rId2" Type="http://schemas.openxmlformats.org/officeDocument/2006/relationships/slide" Target="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slide" Target="slide10.xml"/><Relationship Id="rId4" Type="http://schemas.openxmlformats.org/officeDocument/2006/relationships/slide" Target="slide3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33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6" Type="http://schemas.openxmlformats.org/officeDocument/2006/relationships/slide" Target="slide37.xml"/><Relationship Id="rId5" Type="http://schemas.openxmlformats.org/officeDocument/2006/relationships/slide" Target="slide36.xml"/><Relationship Id="rId4" Type="http://schemas.openxmlformats.org/officeDocument/2006/relationships/slide" Target="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slide" Target="slide3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slide" Target="slide37.xml"/><Relationship Id="rId4" Type="http://schemas.openxmlformats.org/officeDocument/2006/relationships/slide" Target="slide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5.xml"/><Relationship Id="rId2" Type="http://schemas.openxmlformats.org/officeDocument/2006/relationships/slide" Target="slide3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slide" Target="slide37.xml"/><Relationship Id="rId4" Type="http://schemas.openxmlformats.org/officeDocument/2006/relationships/slide" Target="slide3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" Target="slide33.xml"/><Relationship Id="rId1" Type="http://schemas.openxmlformats.org/officeDocument/2006/relationships/slideLayout" Target="../slideLayouts/slideLayout8.xml"/><Relationship Id="rId6" Type="http://schemas.openxmlformats.org/officeDocument/2006/relationships/slide" Target="slide37.xml"/><Relationship Id="rId5" Type="http://schemas.openxmlformats.org/officeDocument/2006/relationships/slide" Target="slide36.xml"/><Relationship Id="rId4" Type="http://schemas.openxmlformats.org/officeDocument/2006/relationships/slide" Target="slide3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" Target="slide33.xml"/><Relationship Id="rId1" Type="http://schemas.openxmlformats.org/officeDocument/2006/relationships/slideLayout" Target="../slideLayouts/slideLayout8.xml"/><Relationship Id="rId6" Type="http://schemas.openxmlformats.org/officeDocument/2006/relationships/slide" Target="slide37.xml"/><Relationship Id="rId5" Type="http://schemas.openxmlformats.org/officeDocument/2006/relationships/slide" Target="slide36.xml"/><Relationship Id="rId4" Type="http://schemas.openxmlformats.org/officeDocument/2006/relationships/slide" Target="slide3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" Target="slide33.xml"/><Relationship Id="rId1" Type="http://schemas.openxmlformats.org/officeDocument/2006/relationships/slideLayout" Target="../slideLayouts/slideLayout8.xml"/><Relationship Id="rId6" Type="http://schemas.openxmlformats.org/officeDocument/2006/relationships/slide" Target="slide37.xml"/><Relationship Id="rId5" Type="http://schemas.openxmlformats.org/officeDocument/2006/relationships/slide" Target="slide36.xml"/><Relationship Id="rId4" Type="http://schemas.openxmlformats.org/officeDocument/2006/relationships/slide" Target="slide3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" Target="slide33.xml"/><Relationship Id="rId1" Type="http://schemas.openxmlformats.org/officeDocument/2006/relationships/slideLayout" Target="../slideLayouts/slideLayout8.xml"/><Relationship Id="rId6" Type="http://schemas.openxmlformats.org/officeDocument/2006/relationships/slide" Target="slide37.xml"/><Relationship Id="rId5" Type="http://schemas.openxmlformats.org/officeDocument/2006/relationships/slide" Target="slide36.xml"/><Relationship Id="rId4" Type="http://schemas.openxmlformats.org/officeDocument/2006/relationships/slide" Target="slide3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49382"/>
            <a:ext cx="6345382" cy="3057525"/>
          </a:xfrm>
        </p:spPr>
        <p:txBody>
          <a:bodyPr/>
          <a:lstStyle/>
          <a:p>
            <a:r>
              <a:rPr lang="it-IT" sz="4800" dirty="0"/>
              <a:t>IMPLEMENTASI STEGANOGRAFI</a:t>
            </a:r>
            <a:br>
              <a:rPr lang="id-ID" sz="4800" dirty="0"/>
            </a:br>
            <a:r>
              <a:rPr lang="it-IT" sz="4800" dirty="0"/>
              <a:t>PADA CITRA DIGITAL</a:t>
            </a:r>
            <a:br>
              <a:rPr lang="it-IT" sz="4800" dirty="0"/>
            </a:br>
            <a:r>
              <a:rPr lang="en-GB" sz="4800" dirty="0"/>
              <a:t>DENGAN METODE LEAST SIGNIFICANT BIT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271248"/>
            <a:ext cx="2252801" cy="64545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dirty="0"/>
              <a:t>Amelia </a:t>
            </a:r>
            <a:r>
              <a:rPr lang="en-US" sz="1800" dirty="0" err="1"/>
              <a:t>Apriliani</a:t>
            </a:r>
            <a:endParaRPr lang="en-US" sz="1800" dirty="0"/>
          </a:p>
          <a:p>
            <a:pPr>
              <a:lnSpc>
                <a:spcPct val="100000"/>
              </a:lnSpc>
            </a:pPr>
            <a:r>
              <a:rPr lang="en-ID" sz="1800" dirty="0"/>
              <a:t>3145143626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7779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Bab II</a:t>
            </a:r>
            <a:br>
              <a:rPr lang="en-ID" dirty="0"/>
            </a:br>
            <a:r>
              <a:rPr lang="id-ID" dirty="0"/>
              <a:t>Kajian Teori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>
                <a:hlinkClick r:id="rId2" action="ppaction://hlinksldjump"/>
              </a:rPr>
              <a:t>Steganografi</a:t>
            </a:r>
            <a:endParaRPr lang="en-ID" dirty="0"/>
          </a:p>
          <a:p>
            <a:r>
              <a:rPr lang="id-ID" dirty="0">
                <a:hlinkClick r:id="rId3" action="ppaction://hlinksldjump"/>
              </a:rPr>
              <a:t>Perbedaan Steganografi dan Kriptogafi</a:t>
            </a:r>
            <a:endParaRPr lang="en-ID" dirty="0"/>
          </a:p>
          <a:p>
            <a:r>
              <a:rPr lang="id-ID" dirty="0">
                <a:hlinkClick r:id="rId4" action="ppaction://hlinksldjump"/>
              </a:rPr>
              <a:t>LSB (Least Significant Bit)</a:t>
            </a:r>
            <a:endParaRPr lang="id-ID" dirty="0"/>
          </a:p>
          <a:p>
            <a:r>
              <a:rPr lang="id-ID" dirty="0">
                <a:hlinkClick r:id="rId5" action="ppaction://hlinksldjump"/>
              </a:rPr>
              <a:t>ASCII</a:t>
            </a:r>
            <a:endParaRPr lang="id-ID" dirty="0"/>
          </a:p>
          <a:p>
            <a:r>
              <a:rPr lang="id-ID" dirty="0">
                <a:hlinkClick r:id="rId6" action="ppaction://hlinksldjump"/>
              </a:rPr>
              <a:t>Citra Digital</a:t>
            </a:r>
            <a:endParaRPr lang="en-ID" dirty="0"/>
          </a:p>
        </p:txBody>
      </p:sp>
      <p:sp>
        <p:nvSpPr>
          <p:cNvPr id="4" name="Right Arrow 3">
            <a:hlinkClick r:id="rId7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3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Right Arrow 11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8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dirty="0" err="1"/>
              <a:t>Menurut</a:t>
            </a:r>
            <a:r>
              <a:rPr lang="en-GB" dirty="0"/>
              <a:t> Gary C. Kessler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jurnalnya</a:t>
            </a:r>
            <a:r>
              <a:rPr lang="en-GB" dirty="0"/>
              <a:t> Steganography Hiding Data </a:t>
            </a:r>
            <a:r>
              <a:rPr lang="en-GB" dirty="0" err="1"/>
              <a:t>WithinData</a:t>
            </a:r>
            <a:r>
              <a:rPr lang="en-GB" dirty="0"/>
              <a:t>:</a:t>
            </a:r>
          </a:p>
          <a:p>
            <a:pPr marL="0" indent="0" algn="just">
              <a:buNone/>
            </a:pPr>
            <a:r>
              <a:rPr lang="en-GB" dirty="0"/>
              <a:t>"</a:t>
            </a:r>
            <a:r>
              <a:rPr lang="en-GB" dirty="0" err="1"/>
              <a:t>Steganografi</a:t>
            </a:r>
            <a:r>
              <a:rPr lang="en-GB" dirty="0"/>
              <a:t> </a:t>
            </a:r>
            <a:r>
              <a:rPr lang="en-GB" dirty="0" err="1"/>
              <a:t>adalah</a:t>
            </a:r>
            <a:r>
              <a:rPr lang="en-GB" dirty="0"/>
              <a:t> </a:t>
            </a:r>
            <a:r>
              <a:rPr lang="en-GB" dirty="0" err="1"/>
              <a:t>ilmu</a:t>
            </a:r>
            <a:r>
              <a:rPr lang="en-GB" dirty="0"/>
              <a:t> </a:t>
            </a:r>
            <a:r>
              <a:rPr lang="en-GB" dirty="0" err="1"/>
              <a:t>menyembunyikan</a:t>
            </a:r>
            <a:r>
              <a:rPr lang="en-GB" dirty="0"/>
              <a:t> </a:t>
            </a:r>
            <a:r>
              <a:rPr lang="en-GB" dirty="0" err="1"/>
              <a:t>informasi</a:t>
            </a:r>
            <a:r>
              <a:rPr lang="en-GB" dirty="0"/>
              <a:t>. </a:t>
            </a:r>
            <a:r>
              <a:rPr lang="en-GB" dirty="0" err="1"/>
              <a:t>Tujuan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id-ID" dirty="0"/>
              <a:t> </a:t>
            </a:r>
            <a:r>
              <a:rPr lang="en-GB" dirty="0" err="1"/>
              <a:t>adalah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menyembunyikan</a:t>
            </a:r>
            <a:r>
              <a:rPr lang="en-GB" dirty="0"/>
              <a:t> data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pihak</a:t>
            </a:r>
            <a:r>
              <a:rPr lang="en-GB" dirty="0"/>
              <a:t> </a:t>
            </a:r>
            <a:r>
              <a:rPr lang="en-GB" dirty="0" err="1"/>
              <a:t>ketiga</a:t>
            </a:r>
            <a:r>
              <a:rPr lang="en-GB" dirty="0"/>
              <a:t>." [11].</a:t>
            </a:r>
            <a:endParaRPr lang="id-ID" sz="2400" dirty="0"/>
          </a:p>
          <a:p>
            <a:pPr marL="0" indent="0" algn="just">
              <a:buNone/>
            </a:pPr>
            <a:r>
              <a:rPr lang="en-GB" dirty="0" err="1"/>
              <a:t>Secara</a:t>
            </a:r>
            <a:r>
              <a:rPr lang="en-GB" dirty="0"/>
              <a:t> </a:t>
            </a:r>
            <a:r>
              <a:rPr lang="en-GB" dirty="0" err="1"/>
              <a:t>umum</a:t>
            </a:r>
            <a:r>
              <a:rPr lang="en-GB" dirty="0"/>
              <a:t>, </a:t>
            </a:r>
            <a:r>
              <a:rPr lang="en-GB" dirty="0" err="1"/>
              <a:t>steganografi</a:t>
            </a:r>
            <a:r>
              <a:rPr lang="en-GB" dirty="0"/>
              <a:t> </a:t>
            </a:r>
            <a:r>
              <a:rPr lang="en-GB" dirty="0" err="1"/>
              <a:t>adalah</a:t>
            </a:r>
            <a:r>
              <a:rPr lang="en-GB" dirty="0"/>
              <a:t> </a:t>
            </a:r>
            <a:r>
              <a:rPr lang="en-GB" dirty="0" err="1"/>
              <a:t>seni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menyembunyikan</a:t>
            </a:r>
            <a:r>
              <a:rPr lang="en-GB" dirty="0"/>
              <a:t> </a:t>
            </a:r>
            <a:r>
              <a:rPr lang="en-GB" dirty="0" err="1"/>
              <a:t>pesan</a:t>
            </a:r>
            <a:r>
              <a:rPr lang="en-GB" dirty="0"/>
              <a:t> </a:t>
            </a:r>
            <a:r>
              <a:rPr lang="en-GB" dirty="0" err="1"/>
              <a:t>ke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id-ID" dirty="0"/>
              <a:t> </a:t>
            </a:r>
            <a:r>
              <a:rPr lang="en-GB" dirty="0"/>
              <a:t>media lain </a:t>
            </a:r>
            <a:r>
              <a:rPr lang="en-GB" dirty="0" err="1"/>
              <a:t>sedemikian</a:t>
            </a:r>
            <a:r>
              <a:rPr lang="en-GB" dirty="0"/>
              <a:t> </a:t>
            </a:r>
            <a:r>
              <a:rPr lang="en-GB" dirty="0" err="1"/>
              <a:t>rupa</a:t>
            </a:r>
            <a:r>
              <a:rPr lang="en-GB" dirty="0"/>
              <a:t> </a:t>
            </a:r>
            <a:r>
              <a:rPr lang="en-GB" dirty="0" err="1"/>
              <a:t>sehingga</a:t>
            </a:r>
            <a:r>
              <a:rPr lang="en-GB" dirty="0"/>
              <a:t> </a:t>
            </a:r>
            <a:r>
              <a:rPr lang="en-GB" dirty="0" err="1"/>
              <a:t>membuat</a:t>
            </a:r>
            <a:r>
              <a:rPr lang="en-GB" dirty="0"/>
              <a:t> orang lain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menyadari</a:t>
            </a:r>
            <a:r>
              <a:rPr lang="en-GB" dirty="0"/>
              <a:t> </a:t>
            </a:r>
            <a:r>
              <a:rPr lang="en-GB" dirty="0" err="1"/>
              <a:t>adanya</a:t>
            </a:r>
            <a:r>
              <a:rPr lang="id-ID" dirty="0"/>
              <a:t> </a:t>
            </a:r>
            <a:r>
              <a:rPr lang="en-GB" dirty="0" err="1"/>
              <a:t>pesan</a:t>
            </a:r>
            <a:r>
              <a:rPr lang="en-GB" dirty="0"/>
              <a:t> di media </a:t>
            </a:r>
            <a:r>
              <a:rPr lang="en-GB" dirty="0" err="1"/>
              <a:t>tersebut</a:t>
            </a:r>
            <a:r>
              <a:rPr lang="en-GB" dirty="0"/>
              <a:t>.</a:t>
            </a:r>
            <a:endParaRPr lang="en-US" sz="2400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Right Arrow 10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34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36B2F996-FD51-47D0-B01B-A4A00AD3AC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1800" y="1189174"/>
            <a:ext cx="8324850" cy="3765247"/>
          </a:xfrm>
          <a:prstGeom prst="rect">
            <a:avLst/>
          </a:prstGeom>
        </p:spPr>
      </p:pic>
      <p:sp>
        <p:nvSpPr>
          <p:cNvPr id="8" name="TextBox 7">
            <a:hlinkClick r:id="rId3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4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5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Right Arrow 10">
            <a:hlinkClick r:id="rId6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83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Right Arrow 10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6CF67E52-2C50-4D3C-9E0D-2F1843C23AAA}"/>
              </a:ext>
            </a:extLst>
          </p:cNvPr>
          <p:cNvSpPr txBox="1">
            <a:spLocks/>
          </p:cNvSpPr>
          <p:nvPr/>
        </p:nvSpPr>
        <p:spPr>
          <a:xfrm>
            <a:off x="2501152" y="1189174"/>
            <a:ext cx="9386047" cy="49830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9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buNone/>
            </a:pPr>
            <a:r>
              <a:rPr lang="en-GB" dirty="0" err="1"/>
              <a:t>Menurut</a:t>
            </a:r>
            <a:r>
              <a:rPr lang="en-GB" dirty="0"/>
              <a:t> Munir, </a:t>
            </a:r>
            <a:r>
              <a:rPr lang="en-GB" dirty="0" err="1"/>
              <a:t>ada</a:t>
            </a:r>
            <a:r>
              <a:rPr lang="en-GB" dirty="0"/>
              <a:t> </a:t>
            </a:r>
            <a:r>
              <a:rPr lang="en-GB" dirty="0" err="1"/>
              <a:t>kriteria</a:t>
            </a:r>
            <a:r>
              <a:rPr lang="en-GB" dirty="0"/>
              <a:t> yang </a:t>
            </a:r>
            <a:r>
              <a:rPr lang="en-GB" dirty="0" err="1"/>
              <a:t>harus</a:t>
            </a:r>
            <a:r>
              <a:rPr lang="en-GB" dirty="0"/>
              <a:t> </a:t>
            </a:r>
            <a:r>
              <a:rPr lang="en-GB" dirty="0" err="1"/>
              <a:t>diperhatikan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penyembunyian</a:t>
            </a:r>
            <a:r>
              <a:rPr lang="id-ID" dirty="0"/>
              <a:t> </a:t>
            </a:r>
            <a:r>
              <a:rPr lang="en-GB" dirty="0" err="1"/>
              <a:t>pesan</a:t>
            </a:r>
            <a:r>
              <a:rPr lang="en-GB" dirty="0"/>
              <a:t>, </a:t>
            </a:r>
            <a:r>
              <a:rPr lang="en-GB" dirty="0" err="1"/>
              <a:t>yaitu</a:t>
            </a:r>
            <a:r>
              <a:rPr lang="en-GB" dirty="0"/>
              <a:t> </a:t>
            </a:r>
            <a:r>
              <a:rPr lang="en-GB" dirty="0" err="1"/>
              <a:t>meliputi</a:t>
            </a:r>
            <a:r>
              <a:rPr lang="en-GB" dirty="0"/>
              <a:t> </a:t>
            </a:r>
            <a:endParaRPr lang="id-ID" dirty="0"/>
          </a:p>
          <a:p>
            <a:pPr marL="0" indent="0" algn="just">
              <a:lnSpc>
                <a:spcPct val="120000"/>
              </a:lnSpc>
              <a:buNone/>
            </a:pPr>
            <a:r>
              <a:rPr lang="en-GB" dirty="0"/>
              <a:t>1. Imperceptible</a:t>
            </a:r>
            <a:endParaRPr lang="id-ID" dirty="0"/>
          </a:p>
          <a:p>
            <a:pPr marL="0" indent="0" algn="just">
              <a:lnSpc>
                <a:spcPct val="120000"/>
              </a:lnSpc>
              <a:buNone/>
            </a:pPr>
            <a:r>
              <a:rPr lang="en-GB" dirty="0" err="1"/>
              <a:t>Keberadaan</a:t>
            </a:r>
            <a:r>
              <a:rPr lang="en-GB" dirty="0"/>
              <a:t> </a:t>
            </a:r>
            <a:r>
              <a:rPr lang="en-GB" dirty="0" err="1"/>
              <a:t>pesan</a:t>
            </a:r>
            <a:r>
              <a:rPr lang="en-GB" dirty="0"/>
              <a:t> </a:t>
            </a:r>
            <a:r>
              <a:rPr lang="en-GB" dirty="0" err="1"/>
              <a:t>rahasia</a:t>
            </a:r>
            <a:r>
              <a:rPr lang="en-GB" dirty="0"/>
              <a:t>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dipersepsi</a:t>
            </a:r>
            <a:r>
              <a:rPr lang="en-GB" dirty="0"/>
              <a:t> </a:t>
            </a:r>
            <a:r>
              <a:rPr lang="en-GB" dirty="0" err="1"/>
              <a:t>secara</a:t>
            </a:r>
            <a:r>
              <a:rPr lang="en-GB" dirty="0"/>
              <a:t> visual </a:t>
            </a:r>
            <a:r>
              <a:rPr lang="en-GB" dirty="0" err="1"/>
              <a:t>atau</a:t>
            </a:r>
            <a:r>
              <a:rPr lang="en-GB" dirty="0"/>
              <a:t> </a:t>
            </a:r>
            <a:r>
              <a:rPr lang="en-GB" dirty="0" err="1"/>
              <a:t>secara</a:t>
            </a:r>
            <a:r>
              <a:rPr lang="en-GB" dirty="0"/>
              <a:t> audio.</a:t>
            </a:r>
            <a:r>
              <a:rPr lang="id-ID" dirty="0"/>
              <a:t> </a:t>
            </a:r>
            <a:r>
              <a:rPr lang="en-GB" dirty="0" err="1"/>
              <a:t>Jika</a:t>
            </a:r>
            <a:r>
              <a:rPr lang="en-GB" dirty="0"/>
              <a:t> </a:t>
            </a:r>
            <a:r>
              <a:rPr lang="en-GB" dirty="0" err="1"/>
              <a:t>covertext</a:t>
            </a:r>
            <a:r>
              <a:rPr lang="en-GB" dirty="0"/>
              <a:t> </a:t>
            </a:r>
            <a:r>
              <a:rPr lang="en-GB" dirty="0" err="1"/>
              <a:t>berupa</a:t>
            </a:r>
            <a:r>
              <a:rPr lang="en-GB" dirty="0"/>
              <a:t> file </a:t>
            </a:r>
            <a:r>
              <a:rPr lang="en-GB" dirty="0" err="1"/>
              <a:t>citra</a:t>
            </a:r>
            <a:r>
              <a:rPr lang="en-GB" dirty="0"/>
              <a:t>, </a:t>
            </a:r>
            <a:r>
              <a:rPr lang="en-GB" dirty="0" err="1"/>
              <a:t>maka</a:t>
            </a:r>
            <a:r>
              <a:rPr lang="en-GB" dirty="0"/>
              <a:t> </a:t>
            </a:r>
            <a:r>
              <a:rPr lang="en-GB" dirty="0" err="1"/>
              <a:t>stegotext</a:t>
            </a:r>
            <a:r>
              <a:rPr lang="en-GB" dirty="0"/>
              <a:t> yang </a:t>
            </a:r>
            <a:r>
              <a:rPr lang="en-GB" dirty="0" err="1"/>
              <a:t>dihasilkan</a:t>
            </a:r>
            <a:r>
              <a:rPr lang="en-GB" dirty="0"/>
              <a:t> </a:t>
            </a:r>
            <a:r>
              <a:rPr lang="en-GB" dirty="0" err="1"/>
              <a:t>harus</a:t>
            </a:r>
            <a:r>
              <a:rPr lang="en-GB" dirty="0"/>
              <a:t> </a:t>
            </a:r>
            <a:r>
              <a:rPr lang="en-GB" dirty="0" err="1"/>
              <a:t>sukar</a:t>
            </a:r>
            <a:r>
              <a:rPr lang="id-ID" dirty="0"/>
              <a:t> </a:t>
            </a:r>
            <a:r>
              <a:rPr lang="en-GB" dirty="0" err="1"/>
              <a:t>dibedakan</a:t>
            </a:r>
            <a:r>
              <a:rPr lang="en-GB" dirty="0"/>
              <a:t> oleh </a:t>
            </a:r>
            <a:r>
              <a:rPr lang="en-GB" dirty="0" err="1"/>
              <a:t>kasat</a:t>
            </a:r>
            <a:r>
              <a:rPr lang="en-GB" dirty="0"/>
              <a:t> </a:t>
            </a:r>
            <a:r>
              <a:rPr lang="en-GB" dirty="0" err="1"/>
              <a:t>mata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covertext-nya</a:t>
            </a:r>
            <a:r>
              <a:rPr lang="en-GB" dirty="0"/>
              <a:t>. Dan </a:t>
            </a:r>
            <a:r>
              <a:rPr lang="en-GB" dirty="0" err="1"/>
              <a:t>jika</a:t>
            </a:r>
            <a:r>
              <a:rPr lang="en-GB" dirty="0"/>
              <a:t> </a:t>
            </a:r>
            <a:r>
              <a:rPr lang="en-GB" dirty="0" err="1"/>
              <a:t>covertext</a:t>
            </a:r>
            <a:r>
              <a:rPr lang="en-GB" dirty="0"/>
              <a:t> </a:t>
            </a:r>
            <a:r>
              <a:rPr lang="en-GB" dirty="0" err="1"/>
              <a:t>berupa</a:t>
            </a:r>
            <a:r>
              <a:rPr lang="en-GB" dirty="0"/>
              <a:t> file</a:t>
            </a:r>
            <a:r>
              <a:rPr lang="id-ID" dirty="0"/>
              <a:t> </a:t>
            </a:r>
            <a:r>
              <a:rPr lang="nn-NO" dirty="0"/>
              <a:t>audio, maka telinga tidak dapat mendeteksi perubahan yang ada pada audio</a:t>
            </a:r>
            <a:r>
              <a:rPr lang="id-ID" dirty="0"/>
              <a:t> </a:t>
            </a:r>
            <a:r>
              <a:rPr lang="en-GB" dirty="0" err="1"/>
              <a:t>stegotext-nya</a:t>
            </a:r>
            <a:r>
              <a:rPr lang="en-GB" dirty="0"/>
              <a:t>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GB" dirty="0"/>
              <a:t>2. Fidelity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GB" dirty="0" err="1"/>
              <a:t>Kualitas</a:t>
            </a:r>
            <a:r>
              <a:rPr lang="en-GB" dirty="0"/>
              <a:t> file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penampung</a:t>
            </a:r>
            <a:r>
              <a:rPr lang="en-GB" dirty="0"/>
              <a:t>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jauh</a:t>
            </a:r>
            <a:r>
              <a:rPr lang="en-GB" dirty="0"/>
              <a:t> </a:t>
            </a:r>
            <a:r>
              <a:rPr lang="en-GB" dirty="0" err="1"/>
              <a:t>berubah</a:t>
            </a:r>
            <a:r>
              <a:rPr lang="en-GB" dirty="0"/>
              <a:t>. Setelah </a:t>
            </a:r>
            <a:r>
              <a:rPr lang="en-GB" dirty="0" err="1"/>
              <a:t>penambahan</a:t>
            </a:r>
            <a:r>
              <a:rPr lang="en-GB" dirty="0"/>
              <a:t> </a:t>
            </a:r>
            <a:r>
              <a:rPr lang="en-GB" dirty="0" err="1"/>
              <a:t>pesan</a:t>
            </a:r>
            <a:r>
              <a:rPr lang="id-ID" dirty="0"/>
              <a:t> </a:t>
            </a:r>
            <a:r>
              <a:rPr lang="en-GB" dirty="0" err="1"/>
              <a:t>rahasia</a:t>
            </a:r>
            <a:r>
              <a:rPr lang="en-GB" dirty="0"/>
              <a:t>,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hasil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 </a:t>
            </a:r>
            <a:r>
              <a:rPr lang="en-GB" dirty="0" err="1"/>
              <a:t>masih</a:t>
            </a:r>
            <a:r>
              <a:rPr lang="en-GB" dirty="0"/>
              <a:t> </a:t>
            </a:r>
            <a:r>
              <a:rPr lang="en-GB" dirty="0" err="1"/>
              <a:t>terlihat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baik</a:t>
            </a:r>
            <a:r>
              <a:rPr lang="en-GB" dirty="0"/>
              <a:t>. </a:t>
            </a:r>
            <a:r>
              <a:rPr lang="en-GB" dirty="0" err="1"/>
              <a:t>Pengamat</a:t>
            </a:r>
            <a:r>
              <a:rPr lang="en-GB" dirty="0"/>
              <a:t> </a:t>
            </a:r>
            <a:r>
              <a:rPr lang="en-GB" dirty="0" err="1"/>
              <a:t>tidak</a:t>
            </a:r>
            <a:r>
              <a:rPr lang="id-ID" dirty="0"/>
              <a:t> </a:t>
            </a:r>
            <a:r>
              <a:rPr lang="en-GB" dirty="0" err="1"/>
              <a:t>mengetahui</a:t>
            </a:r>
            <a:r>
              <a:rPr lang="en-GB" dirty="0"/>
              <a:t> </a:t>
            </a:r>
            <a:r>
              <a:rPr lang="en-GB" dirty="0" err="1"/>
              <a:t>kalau</a:t>
            </a:r>
            <a:r>
              <a:rPr lang="en-GB" dirty="0"/>
              <a:t> di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tersebut</a:t>
            </a:r>
            <a:r>
              <a:rPr lang="en-GB" dirty="0"/>
              <a:t> </a:t>
            </a:r>
            <a:r>
              <a:rPr lang="en-GB" dirty="0" err="1"/>
              <a:t>terdapat</a:t>
            </a:r>
            <a:r>
              <a:rPr lang="en-GB" dirty="0"/>
              <a:t> </a:t>
            </a:r>
            <a:r>
              <a:rPr lang="en-GB" dirty="0" err="1"/>
              <a:t>pesan</a:t>
            </a:r>
            <a:r>
              <a:rPr lang="en-GB" dirty="0"/>
              <a:t> </a:t>
            </a:r>
            <a:r>
              <a:rPr lang="en-GB" dirty="0" err="1"/>
              <a:t>rahasia</a:t>
            </a:r>
            <a:r>
              <a:rPr lang="en-GB" dirty="0"/>
              <a:t>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GB" dirty="0"/>
              <a:t>3. Recovery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GB" dirty="0" err="1"/>
              <a:t>Pesan</a:t>
            </a:r>
            <a:r>
              <a:rPr lang="en-GB" dirty="0"/>
              <a:t> yang </a:t>
            </a:r>
            <a:r>
              <a:rPr lang="en-GB" dirty="0" err="1"/>
              <a:t>disembunyikan</a:t>
            </a:r>
            <a:r>
              <a:rPr lang="en-GB" dirty="0"/>
              <a:t> </a:t>
            </a:r>
            <a:r>
              <a:rPr lang="en-GB" dirty="0" err="1"/>
              <a:t>harus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diekstrak</a:t>
            </a:r>
            <a:r>
              <a:rPr lang="en-GB" dirty="0"/>
              <a:t> </a:t>
            </a:r>
            <a:r>
              <a:rPr lang="en-GB" dirty="0" err="1"/>
              <a:t>kembali</a:t>
            </a:r>
            <a:r>
              <a:rPr lang="en-GB" dirty="0"/>
              <a:t>. Karena </a:t>
            </a:r>
            <a:r>
              <a:rPr lang="en-GB" dirty="0" err="1"/>
              <a:t>tujuan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id-ID" dirty="0"/>
              <a:t> </a:t>
            </a:r>
            <a:r>
              <a:rPr lang="sv-SE" dirty="0"/>
              <a:t>adalah menyembunyikan pesan atau informasi, maka jika informasi</a:t>
            </a:r>
            <a:r>
              <a:rPr lang="id-ID" dirty="0"/>
              <a:t> </a:t>
            </a:r>
            <a:r>
              <a:rPr lang="en-GB" dirty="0" err="1"/>
              <a:t>itu</a:t>
            </a:r>
            <a:r>
              <a:rPr lang="en-GB" dirty="0"/>
              <a:t> </a:t>
            </a:r>
            <a:r>
              <a:rPr lang="en-GB" dirty="0" err="1"/>
              <a:t>dibutuhkan</a:t>
            </a:r>
            <a:r>
              <a:rPr lang="en-GB" dirty="0"/>
              <a:t> </a:t>
            </a:r>
            <a:r>
              <a:rPr lang="en-GB" dirty="0" err="1"/>
              <a:t>harus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diambil</a:t>
            </a:r>
            <a:r>
              <a:rPr lang="en-GB" dirty="0"/>
              <a:t> </a:t>
            </a:r>
            <a:r>
              <a:rPr lang="en-GB" dirty="0" err="1"/>
              <a:t>kembali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digunakan</a:t>
            </a:r>
            <a:r>
              <a:rPr lang="en-GB" dirty="0"/>
              <a:t>.</a:t>
            </a:r>
            <a:endParaRPr lang="id-ID" dirty="0"/>
          </a:p>
          <a:p>
            <a:pPr marL="0" indent="0" algn="just">
              <a:lnSpc>
                <a:spcPct val="120000"/>
              </a:lnSpc>
              <a:buNone/>
            </a:pPr>
            <a:r>
              <a:rPr lang="en-GB" dirty="0"/>
              <a:t>4. Capacity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GB" dirty="0" err="1"/>
              <a:t>Ukuran</a:t>
            </a:r>
            <a:r>
              <a:rPr lang="en-GB" dirty="0"/>
              <a:t> </a:t>
            </a:r>
            <a:r>
              <a:rPr lang="en-GB" dirty="0" err="1"/>
              <a:t>pesan</a:t>
            </a:r>
            <a:r>
              <a:rPr lang="en-GB" dirty="0"/>
              <a:t> yang </a:t>
            </a:r>
            <a:r>
              <a:rPr lang="en-GB" dirty="0" err="1"/>
              <a:t>akan</a:t>
            </a:r>
            <a:r>
              <a:rPr lang="en-GB" dirty="0"/>
              <a:t> </a:t>
            </a:r>
            <a:r>
              <a:rPr lang="en-GB" dirty="0" err="1"/>
              <a:t>disembunyikan</a:t>
            </a:r>
            <a:r>
              <a:rPr lang="en-GB" dirty="0"/>
              <a:t> </a:t>
            </a:r>
            <a:r>
              <a:rPr lang="en-GB" dirty="0" err="1"/>
              <a:t>sedapat</a:t>
            </a:r>
            <a:r>
              <a:rPr lang="en-GB" dirty="0"/>
              <a:t> </a:t>
            </a:r>
            <a:r>
              <a:rPr lang="en-GB" dirty="0" err="1"/>
              <a:t>mungkin</a:t>
            </a:r>
            <a:r>
              <a:rPr lang="en-GB" dirty="0"/>
              <a:t> </a:t>
            </a:r>
            <a:r>
              <a:rPr lang="en-GB" dirty="0" err="1"/>
              <a:t>besar</a:t>
            </a:r>
            <a:r>
              <a:rPr lang="en-GB" dirty="0"/>
              <a:t>. Agar </a:t>
            </a:r>
            <a:r>
              <a:rPr lang="en-GB" dirty="0" err="1"/>
              <a:t>dapat</a:t>
            </a:r>
            <a:r>
              <a:rPr lang="id-ID" dirty="0"/>
              <a:t> </a:t>
            </a:r>
            <a:r>
              <a:rPr lang="en-GB" dirty="0" err="1"/>
              <a:t>memaksimalkan</a:t>
            </a:r>
            <a:r>
              <a:rPr lang="en-GB" dirty="0"/>
              <a:t> </a:t>
            </a:r>
            <a:r>
              <a:rPr lang="en-GB" dirty="0" err="1"/>
              <a:t>manfaat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 </a:t>
            </a:r>
            <a:r>
              <a:rPr lang="en-GB" dirty="0" err="1"/>
              <a:t>itu</a:t>
            </a:r>
            <a:r>
              <a:rPr lang="en-GB" dirty="0"/>
              <a:t> </a:t>
            </a:r>
            <a:r>
              <a:rPr lang="en-GB" dirty="0" err="1"/>
              <a:t>sendiri</a:t>
            </a:r>
            <a:r>
              <a:rPr lang="en-GB" dirty="0"/>
              <a:t> [14].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7407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>
            <a:noAutofit/>
          </a:bodyPr>
          <a:lstStyle/>
          <a:p>
            <a:pPr marL="457200" indent="-457200" algn="just">
              <a:lnSpc>
                <a:spcPct val="100000"/>
              </a:lnSpc>
              <a:spcBef>
                <a:spcPts val="800"/>
              </a:spcBef>
              <a:buAutoNum type="arabicPeriod"/>
            </a:pPr>
            <a:r>
              <a:rPr lang="it-IT" dirty="0"/>
              <a:t>Steganografi Kuno (Ancient Steganography)</a:t>
            </a:r>
            <a:endParaRPr lang="id-ID" dirty="0"/>
          </a:p>
          <a:p>
            <a:pPr marL="723900" algn="just">
              <a:lnSpc>
                <a:spcPct val="100000"/>
              </a:lnSpc>
              <a:spcBef>
                <a:spcPts val="800"/>
              </a:spcBef>
            </a:pPr>
            <a:r>
              <a:rPr lang="id-ID" sz="1600" dirty="0"/>
              <a:t>	</a:t>
            </a:r>
            <a:r>
              <a:rPr lang="en-GB" dirty="0" err="1"/>
              <a:t>Steganografi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media </a:t>
            </a:r>
            <a:r>
              <a:rPr lang="en-GB" dirty="0" err="1"/>
              <a:t>kepala</a:t>
            </a:r>
            <a:r>
              <a:rPr lang="en-GB" dirty="0"/>
              <a:t> </a:t>
            </a:r>
            <a:r>
              <a:rPr lang="en-GB" dirty="0" err="1"/>
              <a:t>budak</a:t>
            </a:r>
            <a:endParaRPr lang="id-ID" dirty="0"/>
          </a:p>
          <a:p>
            <a:pPr marL="0" indent="0" algn="just">
              <a:buNone/>
            </a:pPr>
            <a:r>
              <a:rPr lang="id-ID" dirty="0"/>
              <a:t>	</a:t>
            </a:r>
            <a:r>
              <a:rPr lang="en-GB" dirty="0" err="1"/>
              <a:t>Herodatus</a:t>
            </a:r>
            <a:r>
              <a:rPr lang="en-GB" dirty="0"/>
              <a:t> </a:t>
            </a:r>
            <a:r>
              <a:rPr lang="en-GB" dirty="0" err="1"/>
              <a:t>menceritakan</a:t>
            </a:r>
            <a:r>
              <a:rPr lang="en-GB" dirty="0"/>
              <a:t> </a:t>
            </a:r>
            <a:r>
              <a:rPr lang="en-GB" dirty="0" err="1"/>
              <a:t>cara</a:t>
            </a:r>
            <a:r>
              <a:rPr lang="en-GB" dirty="0"/>
              <a:t> </a:t>
            </a:r>
            <a:r>
              <a:rPr lang="en-GB" dirty="0" err="1"/>
              <a:t>Histaiaeus</a:t>
            </a:r>
            <a:r>
              <a:rPr lang="id-ID" dirty="0"/>
              <a:t> </a:t>
            </a:r>
            <a:r>
              <a:rPr lang="en-GB" dirty="0" err="1"/>
              <a:t>mengirim</a:t>
            </a:r>
            <a:r>
              <a:rPr lang="en-GB" dirty="0"/>
              <a:t> </a:t>
            </a:r>
            <a:r>
              <a:rPr lang="en-GB" dirty="0" err="1"/>
              <a:t>pesan</a:t>
            </a:r>
            <a:r>
              <a:rPr lang="en-GB" dirty="0"/>
              <a:t> </a:t>
            </a:r>
            <a:r>
              <a:rPr lang="en-GB" dirty="0" err="1"/>
              <a:t>kepada</a:t>
            </a:r>
            <a:r>
              <a:rPr lang="en-GB" dirty="0"/>
              <a:t> Aristagoras of Miletus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melawan</a:t>
            </a:r>
            <a:r>
              <a:rPr lang="id-ID" dirty="0"/>
              <a:t> </a:t>
            </a:r>
            <a:r>
              <a:rPr lang="en-GB" dirty="0"/>
              <a:t>Persia.</a:t>
            </a:r>
            <a:r>
              <a:rPr lang="id-ID" dirty="0"/>
              <a:t> </a:t>
            </a:r>
            <a:r>
              <a:rPr lang="en-GB" dirty="0" err="1"/>
              <a:t>Caranya</a:t>
            </a:r>
            <a:r>
              <a:rPr lang="en-GB" dirty="0"/>
              <a:t> </a:t>
            </a:r>
            <a:r>
              <a:rPr lang="en-GB" dirty="0" err="1"/>
              <a:t>adalah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dipilih</a:t>
            </a:r>
            <a:r>
              <a:rPr lang="en-GB" dirty="0"/>
              <a:t> </a:t>
            </a:r>
            <a:r>
              <a:rPr lang="en-GB" dirty="0" err="1"/>
              <a:t>beberapa</a:t>
            </a:r>
            <a:r>
              <a:rPr lang="en-GB" dirty="0"/>
              <a:t> </a:t>
            </a:r>
            <a:r>
              <a:rPr lang="en-GB" dirty="0" err="1"/>
              <a:t>budak</a:t>
            </a:r>
            <a:r>
              <a:rPr lang="en-GB" dirty="0"/>
              <a:t>.</a:t>
            </a:r>
            <a:endParaRPr lang="en-US" sz="1600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Right Arrow 10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A73F73-1EE4-4B79-A523-454DE02FFE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8171" y="3295374"/>
            <a:ext cx="7492007" cy="274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171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>
            <a:noAutofit/>
          </a:bodyPr>
          <a:lstStyle/>
          <a:p>
            <a:pPr marL="457200" indent="-457200" algn="just">
              <a:lnSpc>
                <a:spcPct val="100000"/>
              </a:lnSpc>
              <a:spcBef>
                <a:spcPts val="800"/>
              </a:spcBef>
              <a:buAutoNum type="arabicPeriod"/>
            </a:pPr>
            <a:r>
              <a:rPr lang="it-IT" dirty="0"/>
              <a:t>Steganografi Kuno (Ancient Steganography)</a:t>
            </a:r>
            <a:endParaRPr lang="id-ID" dirty="0"/>
          </a:p>
          <a:p>
            <a:pPr marL="723900" algn="just">
              <a:lnSpc>
                <a:spcPct val="100000"/>
              </a:lnSpc>
              <a:spcBef>
                <a:spcPts val="800"/>
              </a:spcBef>
            </a:pPr>
            <a:r>
              <a:rPr lang="id-ID" sz="1600" dirty="0"/>
              <a:t>	</a:t>
            </a:r>
            <a:r>
              <a:rPr lang="en-GB" dirty="0" err="1"/>
              <a:t>Penggunaan</a:t>
            </a:r>
            <a:r>
              <a:rPr lang="en-GB" dirty="0"/>
              <a:t> tablet wax</a:t>
            </a:r>
            <a:endParaRPr lang="id-ID" dirty="0"/>
          </a:p>
          <a:p>
            <a:pPr marL="0" indent="0" algn="just">
              <a:buNone/>
            </a:pPr>
            <a:r>
              <a:rPr lang="id-ID" dirty="0"/>
              <a:t>	</a:t>
            </a:r>
            <a:r>
              <a:rPr lang="en-GB" dirty="0"/>
              <a:t>Orang-orang Yunani </a:t>
            </a:r>
            <a:r>
              <a:rPr lang="en-GB" dirty="0" err="1"/>
              <a:t>kuno</a:t>
            </a:r>
            <a:r>
              <a:rPr lang="en-GB" dirty="0"/>
              <a:t> </a:t>
            </a:r>
            <a:r>
              <a:rPr lang="en-GB" dirty="0" err="1"/>
              <a:t>menulis</a:t>
            </a:r>
            <a:r>
              <a:rPr lang="en-GB" dirty="0"/>
              <a:t> </a:t>
            </a:r>
            <a:r>
              <a:rPr lang="en-GB" dirty="0" err="1"/>
              <a:t>pesan</a:t>
            </a:r>
            <a:r>
              <a:rPr lang="en-GB" dirty="0"/>
              <a:t> </a:t>
            </a:r>
            <a:r>
              <a:rPr lang="en-GB" dirty="0" err="1"/>
              <a:t>rahasia</a:t>
            </a:r>
            <a:r>
              <a:rPr lang="en-GB" dirty="0"/>
              <a:t> di </a:t>
            </a:r>
            <a:r>
              <a:rPr lang="en-GB" dirty="0" err="1"/>
              <a:t>atas</a:t>
            </a:r>
            <a:r>
              <a:rPr lang="en-GB" dirty="0"/>
              <a:t> </a:t>
            </a:r>
            <a:r>
              <a:rPr lang="en-GB" dirty="0" err="1"/>
              <a:t>kayu</a:t>
            </a:r>
            <a:r>
              <a:rPr lang="en-GB" dirty="0"/>
              <a:t> yang </a:t>
            </a:r>
            <a:r>
              <a:rPr lang="en-GB" dirty="0" err="1"/>
              <a:t>kemudian</a:t>
            </a:r>
            <a:r>
              <a:rPr lang="id-ID" dirty="0"/>
              <a:t> </a:t>
            </a:r>
            <a:r>
              <a:rPr lang="en-GB" dirty="0" err="1"/>
              <a:t>ditutup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lilin</a:t>
            </a:r>
            <a:r>
              <a:rPr lang="en-GB" dirty="0"/>
              <a:t> (wax)</a:t>
            </a:r>
            <a:endParaRPr lang="en-US" sz="1600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Right Arrow 10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BE0014-4130-44C8-A5AB-F56475C743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5653" y="2992394"/>
            <a:ext cx="5300694" cy="230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635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>
            <a:noAutofit/>
          </a:bodyPr>
          <a:lstStyle/>
          <a:p>
            <a:pPr marL="457200" indent="-457200" algn="just">
              <a:lnSpc>
                <a:spcPct val="100000"/>
              </a:lnSpc>
              <a:spcBef>
                <a:spcPts val="800"/>
              </a:spcBef>
              <a:buAutoNum type="arabicPeriod"/>
            </a:pPr>
            <a:r>
              <a:rPr lang="it-IT" dirty="0"/>
              <a:t>Steganografi Kuno (Ancient Steganography)</a:t>
            </a:r>
            <a:endParaRPr lang="id-ID" dirty="0"/>
          </a:p>
          <a:p>
            <a:pPr marL="723900" algn="just">
              <a:lnSpc>
                <a:spcPct val="100000"/>
              </a:lnSpc>
              <a:spcBef>
                <a:spcPts val="800"/>
              </a:spcBef>
            </a:pPr>
            <a:r>
              <a:rPr lang="id-ID" sz="1600" dirty="0"/>
              <a:t>	</a:t>
            </a:r>
            <a:r>
              <a:rPr lang="en-GB" dirty="0" err="1"/>
              <a:t>Penggunaan</a:t>
            </a:r>
            <a:r>
              <a:rPr lang="en-GB" dirty="0"/>
              <a:t> </a:t>
            </a:r>
            <a:r>
              <a:rPr lang="en-GB" dirty="0" err="1"/>
              <a:t>tinta</a:t>
            </a:r>
            <a:r>
              <a:rPr lang="en-GB" dirty="0"/>
              <a:t> </a:t>
            </a:r>
            <a:r>
              <a:rPr lang="en-GB" dirty="0" err="1"/>
              <a:t>tak-tampak</a:t>
            </a:r>
            <a:r>
              <a:rPr lang="en-GB" dirty="0"/>
              <a:t> (invisible ink)</a:t>
            </a:r>
          </a:p>
          <a:p>
            <a:pPr marL="0" indent="0" algn="just">
              <a:buNone/>
            </a:pPr>
            <a:r>
              <a:rPr lang="id-ID" dirty="0"/>
              <a:t>	</a:t>
            </a:r>
            <a:r>
              <a:rPr lang="sv-SE" dirty="0"/>
              <a:t>Pliny the Elder menjelaskan penggunaan tinta dari getah tanaman thithymallus.</a:t>
            </a:r>
            <a:r>
              <a:rPr lang="id-ID" dirty="0"/>
              <a:t> </a:t>
            </a:r>
            <a:r>
              <a:rPr lang="fi-FI" dirty="0"/>
              <a:t>Jika dituliskan pada kertas maka tulisan dengan tinta terse</a:t>
            </a:r>
            <a:r>
              <a:rPr lang="en-GB" dirty="0"/>
              <a:t>but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kelihatan</a:t>
            </a:r>
            <a:r>
              <a:rPr lang="en-GB" dirty="0"/>
              <a:t>, </a:t>
            </a:r>
            <a:r>
              <a:rPr lang="en-GB" dirty="0" err="1"/>
              <a:t>tetapi</a:t>
            </a:r>
            <a:r>
              <a:rPr lang="en-GB" dirty="0"/>
              <a:t> </a:t>
            </a:r>
            <a:r>
              <a:rPr lang="en-GB" dirty="0" err="1"/>
              <a:t>bila</a:t>
            </a:r>
            <a:r>
              <a:rPr lang="en-GB" dirty="0"/>
              <a:t> </a:t>
            </a:r>
            <a:r>
              <a:rPr lang="en-GB" dirty="0" err="1"/>
              <a:t>kertas</a:t>
            </a:r>
            <a:r>
              <a:rPr lang="en-GB" dirty="0"/>
              <a:t> </a:t>
            </a:r>
            <a:r>
              <a:rPr lang="en-GB" dirty="0" err="1"/>
              <a:t>dipanaskan</a:t>
            </a:r>
            <a:r>
              <a:rPr lang="en-GB" dirty="0"/>
              <a:t> </a:t>
            </a:r>
            <a:r>
              <a:rPr lang="en-GB" dirty="0" err="1"/>
              <a:t>berubah</a:t>
            </a:r>
            <a:r>
              <a:rPr lang="en-GB" dirty="0"/>
              <a:t> </a:t>
            </a:r>
            <a:r>
              <a:rPr lang="en-GB" dirty="0" err="1"/>
              <a:t>menjadi</a:t>
            </a:r>
            <a:r>
              <a:rPr lang="en-GB" dirty="0"/>
              <a:t> </a:t>
            </a:r>
            <a:r>
              <a:rPr lang="en-GB" dirty="0" err="1"/>
              <a:t>gelap</a:t>
            </a:r>
            <a:r>
              <a:rPr lang="en-GB" dirty="0"/>
              <a:t>/</a:t>
            </a:r>
            <a:r>
              <a:rPr lang="en-GB" dirty="0" err="1"/>
              <a:t>coklat</a:t>
            </a:r>
            <a:r>
              <a:rPr lang="en-GB" dirty="0"/>
              <a:t>.</a:t>
            </a:r>
            <a:endParaRPr lang="id-ID" dirty="0"/>
          </a:p>
          <a:p>
            <a:pPr marL="900113" indent="-368300" algn="just"/>
            <a:r>
              <a:rPr lang="fi-FI" dirty="0"/>
              <a:t>Penggunaan kain sutra dan lilin</a:t>
            </a:r>
          </a:p>
          <a:p>
            <a:pPr marL="0" indent="0" algn="just">
              <a:buNone/>
            </a:pPr>
            <a:r>
              <a:rPr lang="id-ID" dirty="0"/>
              <a:t>	</a:t>
            </a:r>
            <a:r>
              <a:rPr lang="en-GB" dirty="0"/>
              <a:t>Orang </a:t>
            </a:r>
            <a:r>
              <a:rPr lang="en-GB" dirty="0" err="1"/>
              <a:t>Cina</a:t>
            </a:r>
            <a:r>
              <a:rPr lang="en-GB" dirty="0"/>
              <a:t> </a:t>
            </a:r>
            <a:r>
              <a:rPr lang="en-GB" dirty="0" err="1"/>
              <a:t>kuno</a:t>
            </a:r>
            <a:r>
              <a:rPr lang="en-GB" dirty="0"/>
              <a:t> </a:t>
            </a:r>
            <a:r>
              <a:rPr lang="en-GB" dirty="0" err="1"/>
              <a:t>menulis</a:t>
            </a:r>
            <a:r>
              <a:rPr lang="en-GB" dirty="0"/>
              <a:t> </a:t>
            </a:r>
            <a:r>
              <a:rPr lang="en-GB" dirty="0" err="1"/>
              <a:t>catatan</a:t>
            </a:r>
            <a:r>
              <a:rPr lang="en-GB" dirty="0"/>
              <a:t> pada </a:t>
            </a:r>
            <a:r>
              <a:rPr lang="en-GB" dirty="0" err="1"/>
              <a:t>potongan-potongan</a:t>
            </a:r>
            <a:r>
              <a:rPr lang="en-GB" dirty="0"/>
              <a:t> </a:t>
            </a:r>
            <a:r>
              <a:rPr lang="en-GB" dirty="0" err="1"/>
              <a:t>kecil</a:t>
            </a:r>
            <a:r>
              <a:rPr lang="en-GB" dirty="0"/>
              <a:t> sutra</a:t>
            </a:r>
            <a:r>
              <a:rPr lang="id-ID" dirty="0"/>
              <a:t> </a:t>
            </a:r>
            <a:r>
              <a:rPr lang="sv-SE" dirty="0"/>
              <a:t>yang kemudian digumpalkan menjadi bola kecil dan dilapisi lilin. Selanjutnya</a:t>
            </a:r>
            <a:r>
              <a:rPr lang="id-ID" dirty="0"/>
              <a:t> </a:t>
            </a:r>
            <a:r>
              <a:rPr lang="en-GB" dirty="0"/>
              <a:t>bola </a:t>
            </a:r>
            <a:r>
              <a:rPr lang="en-GB" dirty="0" err="1"/>
              <a:t>kecil</a:t>
            </a:r>
            <a:r>
              <a:rPr lang="en-GB" dirty="0"/>
              <a:t> </a:t>
            </a:r>
            <a:r>
              <a:rPr lang="en-GB" dirty="0" err="1"/>
              <a:t>tersebut</a:t>
            </a:r>
            <a:r>
              <a:rPr lang="en-GB" dirty="0"/>
              <a:t> </a:t>
            </a:r>
            <a:r>
              <a:rPr lang="en-GB" dirty="0" err="1"/>
              <a:t>ditelan</a:t>
            </a:r>
            <a:r>
              <a:rPr lang="en-GB" dirty="0"/>
              <a:t> oleh </a:t>
            </a:r>
            <a:r>
              <a:rPr lang="en-GB" dirty="0" err="1"/>
              <a:t>si</a:t>
            </a:r>
            <a:r>
              <a:rPr lang="en-GB" dirty="0"/>
              <a:t> </a:t>
            </a:r>
            <a:r>
              <a:rPr lang="en-GB" dirty="0" err="1"/>
              <a:t>pembawa</a:t>
            </a:r>
            <a:r>
              <a:rPr lang="en-GB" dirty="0"/>
              <a:t> </a:t>
            </a:r>
            <a:r>
              <a:rPr lang="en-GB" dirty="0" err="1"/>
              <a:t>pesan</a:t>
            </a:r>
            <a:r>
              <a:rPr lang="en-GB" dirty="0"/>
              <a:t>. </a:t>
            </a:r>
            <a:r>
              <a:rPr lang="en-GB" dirty="0" err="1"/>
              <a:t>Pesan</a:t>
            </a:r>
            <a:r>
              <a:rPr lang="en-GB" dirty="0"/>
              <a:t> </a:t>
            </a:r>
            <a:r>
              <a:rPr lang="en-GB" dirty="0" err="1"/>
              <a:t>dibaca</a:t>
            </a:r>
            <a:r>
              <a:rPr lang="id-ID" dirty="0"/>
              <a:t> </a:t>
            </a:r>
            <a:r>
              <a:rPr lang="it-IT" dirty="0"/>
              <a:t>setelah bola kecil dikeluarkan dari perut si pembawa pesan.</a:t>
            </a:r>
            <a:endParaRPr lang="en-US" sz="1600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Right Arrow 10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03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>
            <a:noAutofit/>
          </a:bodyPr>
          <a:lstStyle/>
          <a:p>
            <a:pPr marL="457200" indent="-457200" algn="just">
              <a:lnSpc>
                <a:spcPct val="100000"/>
              </a:lnSpc>
              <a:spcBef>
                <a:spcPts val="800"/>
              </a:spcBef>
              <a:buFont typeface="+mj-lt"/>
              <a:buAutoNum type="arabicPeriod" startAt="2"/>
            </a:pPr>
            <a:r>
              <a:rPr lang="it-IT" dirty="0"/>
              <a:t>Steganografi </a:t>
            </a:r>
            <a:r>
              <a:rPr lang="en-GB" dirty="0"/>
              <a:t>Zaman </a:t>
            </a:r>
            <a:r>
              <a:rPr lang="en-GB" dirty="0" err="1"/>
              <a:t>Renaisans</a:t>
            </a:r>
            <a:r>
              <a:rPr lang="en-GB" dirty="0"/>
              <a:t> (Renaissance Steganography)</a:t>
            </a:r>
            <a:endParaRPr lang="id-ID" dirty="0"/>
          </a:p>
          <a:p>
            <a:pPr marL="0" indent="0" algn="just">
              <a:buNone/>
            </a:pPr>
            <a:r>
              <a:rPr lang="id-ID" dirty="0"/>
              <a:t>	</a:t>
            </a:r>
            <a:r>
              <a:rPr lang="en-GB" dirty="0" err="1"/>
              <a:t>Tahun</a:t>
            </a:r>
            <a:r>
              <a:rPr lang="en-GB" dirty="0"/>
              <a:t> 1499, Johannes </a:t>
            </a:r>
            <a:r>
              <a:rPr lang="en-GB" dirty="0" err="1"/>
              <a:t>Trithemius</a:t>
            </a:r>
            <a:r>
              <a:rPr lang="en-GB" dirty="0"/>
              <a:t> </a:t>
            </a:r>
            <a:r>
              <a:rPr lang="en-GB" dirty="0" err="1"/>
              <a:t>menulis</a:t>
            </a:r>
            <a:r>
              <a:rPr lang="en-GB" dirty="0"/>
              <a:t> </a:t>
            </a:r>
            <a:r>
              <a:rPr lang="en-GB" dirty="0" err="1"/>
              <a:t>buku</a:t>
            </a:r>
            <a:r>
              <a:rPr lang="en-GB" dirty="0"/>
              <a:t> </a:t>
            </a:r>
            <a:r>
              <a:rPr lang="en-GB" dirty="0" err="1"/>
              <a:t>Steganographia</a:t>
            </a:r>
            <a:r>
              <a:rPr lang="en-GB" dirty="0"/>
              <a:t>, yang </a:t>
            </a:r>
            <a:r>
              <a:rPr lang="en-GB" dirty="0" err="1"/>
              <a:t>menceritakan</a:t>
            </a:r>
            <a:r>
              <a:rPr lang="id-ID" dirty="0"/>
              <a:t> </a:t>
            </a:r>
            <a:r>
              <a:rPr lang="en-GB" dirty="0" err="1"/>
              <a:t>tentang</a:t>
            </a:r>
            <a:r>
              <a:rPr lang="en-GB" dirty="0"/>
              <a:t> </a:t>
            </a:r>
            <a:r>
              <a:rPr lang="en-GB" dirty="0" err="1"/>
              <a:t>metode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 </a:t>
            </a:r>
            <a:r>
              <a:rPr lang="en-GB" dirty="0" err="1"/>
              <a:t>berbasis</a:t>
            </a:r>
            <a:r>
              <a:rPr lang="en-GB" dirty="0"/>
              <a:t> </a:t>
            </a:r>
            <a:r>
              <a:rPr lang="en-GB" dirty="0" err="1"/>
              <a:t>karakter</a:t>
            </a:r>
            <a:r>
              <a:rPr lang="en-GB" dirty="0"/>
              <a:t>. </a:t>
            </a:r>
            <a:r>
              <a:rPr lang="en-GB" dirty="0" err="1"/>
              <a:t>Selanjutnya</a:t>
            </a:r>
            <a:r>
              <a:rPr lang="en-GB" dirty="0"/>
              <a:t> </a:t>
            </a:r>
            <a:r>
              <a:rPr lang="en-GB" dirty="0" err="1"/>
              <a:t>tahun</a:t>
            </a:r>
            <a:r>
              <a:rPr lang="id-ID" dirty="0"/>
              <a:t> </a:t>
            </a:r>
            <a:r>
              <a:rPr lang="en-GB" dirty="0"/>
              <a:t>1518 </a:t>
            </a:r>
            <a:r>
              <a:rPr lang="en-GB" dirty="0" err="1"/>
              <a:t>dia</a:t>
            </a:r>
            <a:r>
              <a:rPr lang="en-GB" dirty="0"/>
              <a:t> </a:t>
            </a:r>
            <a:r>
              <a:rPr lang="en-GB" dirty="0" err="1"/>
              <a:t>menulis</a:t>
            </a:r>
            <a:r>
              <a:rPr lang="en-GB" dirty="0"/>
              <a:t> </a:t>
            </a:r>
            <a:r>
              <a:rPr lang="en-GB" dirty="0" err="1"/>
              <a:t>buku</a:t>
            </a:r>
            <a:r>
              <a:rPr lang="en-GB" dirty="0"/>
              <a:t> </a:t>
            </a:r>
            <a:r>
              <a:rPr lang="en-GB" dirty="0" err="1"/>
              <a:t>tentang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 dan </a:t>
            </a:r>
            <a:r>
              <a:rPr lang="en-GB" dirty="0" err="1"/>
              <a:t>kriptografi</a:t>
            </a:r>
            <a:r>
              <a:rPr lang="en-GB" dirty="0"/>
              <a:t> </a:t>
            </a:r>
            <a:r>
              <a:rPr lang="en-GB" dirty="0" err="1"/>
              <a:t>berjudul</a:t>
            </a:r>
            <a:r>
              <a:rPr lang="en-GB" dirty="0"/>
              <a:t> </a:t>
            </a:r>
            <a:r>
              <a:rPr lang="en-GB" dirty="0" err="1"/>
              <a:t>Polygraphiae</a:t>
            </a:r>
            <a:r>
              <a:rPr lang="en-GB" dirty="0"/>
              <a:t>.</a:t>
            </a:r>
            <a:r>
              <a:rPr lang="id-ID" dirty="0"/>
              <a:t> </a:t>
            </a:r>
            <a:r>
              <a:rPr lang="it-IT" dirty="0"/>
              <a:t>Giovanni Battista Porta menggambarkan cara menyembunyikan pesan</a:t>
            </a:r>
            <a:r>
              <a:rPr lang="id-ID" dirty="0"/>
              <a:t> </a:t>
            </a:r>
            <a:r>
              <a:rPr lang="en-GB" dirty="0"/>
              <a:t>di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telur</a:t>
            </a:r>
            <a:r>
              <a:rPr lang="en-GB" dirty="0"/>
              <a:t> rebus.</a:t>
            </a:r>
            <a:endParaRPr lang="id-ID" dirty="0"/>
          </a:p>
          <a:p>
            <a:pPr marL="0" indent="0" algn="just">
              <a:buNone/>
            </a:pPr>
            <a:endParaRPr lang="id-ID" dirty="0"/>
          </a:p>
          <a:p>
            <a:pPr marL="457200" indent="-457200" algn="just">
              <a:buFont typeface="+mj-lt"/>
              <a:buAutoNum type="arabicPeriod" startAt="3"/>
            </a:pPr>
            <a:r>
              <a:rPr lang="en-GB" dirty="0" err="1"/>
              <a:t>Steganografi</a:t>
            </a:r>
            <a:r>
              <a:rPr lang="en-GB" dirty="0"/>
              <a:t> Zaman </a:t>
            </a:r>
            <a:r>
              <a:rPr lang="en-GB" dirty="0" err="1"/>
              <a:t>Perang</a:t>
            </a:r>
            <a:r>
              <a:rPr lang="en-GB" dirty="0"/>
              <a:t> Dunia (World War Steganography)</a:t>
            </a:r>
            <a:endParaRPr lang="id-ID" dirty="0"/>
          </a:p>
          <a:p>
            <a:pPr marL="0" indent="0" algn="just">
              <a:buNone/>
            </a:pPr>
            <a:r>
              <a:rPr lang="id-ID" dirty="0"/>
              <a:t>	</a:t>
            </a:r>
            <a:r>
              <a:rPr lang="en-GB" dirty="0" err="1"/>
              <a:t>Selama</a:t>
            </a:r>
            <a:r>
              <a:rPr lang="en-GB" dirty="0"/>
              <a:t> </a:t>
            </a:r>
            <a:r>
              <a:rPr lang="en-GB" dirty="0" err="1"/>
              <a:t>terjadinya</a:t>
            </a:r>
            <a:r>
              <a:rPr lang="en-GB" dirty="0"/>
              <a:t> </a:t>
            </a:r>
            <a:r>
              <a:rPr lang="en-GB" dirty="0" err="1"/>
              <a:t>Perang</a:t>
            </a:r>
            <a:r>
              <a:rPr lang="en-GB" dirty="0"/>
              <a:t> Dunia ke-2, </a:t>
            </a:r>
            <a:r>
              <a:rPr lang="en-GB" dirty="0" err="1"/>
              <a:t>tinta</a:t>
            </a:r>
            <a:r>
              <a:rPr lang="en-GB" dirty="0"/>
              <a:t> yang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tampak</a:t>
            </a:r>
            <a:r>
              <a:rPr lang="en-GB" dirty="0"/>
              <a:t> (invisible ink)</a:t>
            </a:r>
            <a:r>
              <a:rPr lang="id-ID" dirty="0"/>
              <a:t> </a:t>
            </a:r>
            <a:r>
              <a:rPr lang="en-GB" dirty="0" err="1"/>
              <a:t>telah</a:t>
            </a:r>
            <a:r>
              <a:rPr lang="en-GB" dirty="0"/>
              <a:t> </a:t>
            </a:r>
            <a:r>
              <a:rPr lang="en-GB" dirty="0" err="1"/>
              <a:t>digunakan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menulis</a:t>
            </a:r>
            <a:r>
              <a:rPr lang="en-GB" dirty="0"/>
              <a:t> </a:t>
            </a:r>
            <a:r>
              <a:rPr lang="en-GB" dirty="0" err="1"/>
              <a:t>informasi</a:t>
            </a:r>
            <a:r>
              <a:rPr lang="en-GB" dirty="0"/>
              <a:t> pada </a:t>
            </a:r>
            <a:r>
              <a:rPr lang="en-GB" dirty="0" err="1"/>
              <a:t>lembaran</a:t>
            </a:r>
            <a:r>
              <a:rPr lang="en-GB" dirty="0"/>
              <a:t> </a:t>
            </a:r>
            <a:r>
              <a:rPr lang="en-GB" dirty="0" err="1"/>
              <a:t>kertas</a:t>
            </a:r>
            <a:r>
              <a:rPr lang="en-GB" dirty="0"/>
              <a:t> </a:t>
            </a:r>
            <a:r>
              <a:rPr lang="en-GB" dirty="0" err="1"/>
              <a:t>sehingga</a:t>
            </a:r>
            <a:r>
              <a:rPr lang="en-GB" dirty="0"/>
              <a:t> </a:t>
            </a:r>
            <a:r>
              <a:rPr lang="en-GB" dirty="0" err="1"/>
              <a:t>saat</a:t>
            </a:r>
            <a:r>
              <a:rPr lang="id-ID" dirty="0"/>
              <a:t> </a:t>
            </a:r>
            <a:r>
              <a:rPr lang="en-GB" dirty="0" err="1"/>
              <a:t>kertas</a:t>
            </a:r>
            <a:r>
              <a:rPr lang="en-GB" dirty="0"/>
              <a:t> </a:t>
            </a:r>
            <a:r>
              <a:rPr lang="en-GB" dirty="0" err="1"/>
              <a:t>tersebut</a:t>
            </a:r>
            <a:r>
              <a:rPr lang="en-GB" dirty="0"/>
              <a:t> </a:t>
            </a:r>
            <a:r>
              <a:rPr lang="en-GB" dirty="0" err="1"/>
              <a:t>jatuh</a:t>
            </a:r>
            <a:r>
              <a:rPr lang="en-GB" dirty="0"/>
              <a:t> di </a:t>
            </a:r>
            <a:r>
              <a:rPr lang="en-GB" dirty="0" err="1"/>
              <a:t>tangan</a:t>
            </a:r>
            <a:r>
              <a:rPr lang="en-GB" dirty="0"/>
              <a:t> </a:t>
            </a:r>
            <a:r>
              <a:rPr lang="en-GB" dirty="0" err="1"/>
              <a:t>pihak</a:t>
            </a:r>
            <a:r>
              <a:rPr lang="en-GB" dirty="0"/>
              <a:t> lain </a:t>
            </a:r>
            <a:r>
              <a:rPr lang="en-GB" dirty="0" err="1"/>
              <a:t>hanya</a:t>
            </a:r>
            <a:r>
              <a:rPr lang="en-GB" dirty="0"/>
              <a:t> </a:t>
            </a:r>
            <a:r>
              <a:rPr lang="en-GB" dirty="0" err="1"/>
              <a:t>akan</a:t>
            </a:r>
            <a:r>
              <a:rPr lang="en-GB" dirty="0"/>
              <a:t> </a:t>
            </a:r>
            <a:r>
              <a:rPr lang="en-GB" dirty="0" err="1"/>
              <a:t>tampak</a:t>
            </a:r>
            <a:r>
              <a:rPr lang="en-GB" dirty="0"/>
              <a:t> </a:t>
            </a:r>
            <a:r>
              <a:rPr lang="en-GB" dirty="0" err="1"/>
              <a:t>seperti</a:t>
            </a:r>
            <a:r>
              <a:rPr lang="en-GB" dirty="0"/>
              <a:t> </a:t>
            </a:r>
            <a:r>
              <a:rPr lang="en-GB" dirty="0" err="1"/>
              <a:t>lembara</a:t>
            </a:r>
            <a:r>
              <a:rPr lang="id-ID" dirty="0"/>
              <a:t>n </a:t>
            </a:r>
            <a:r>
              <a:rPr lang="en-GB" dirty="0" err="1"/>
              <a:t>kertas</a:t>
            </a:r>
            <a:r>
              <a:rPr lang="en-GB" dirty="0"/>
              <a:t> </a:t>
            </a:r>
            <a:r>
              <a:rPr lang="en-GB" dirty="0" err="1"/>
              <a:t>kosong</a:t>
            </a:r>
            <a:r>
              <a:rPr lang="en-GB" dirty="0"/>
              <a:t> </a:t>
            </a:r>
            <a:r>
              <a:rPr lang="en-GB" dirty="0" err="1"/>
              <a:t>biasa</a:t>
            </a:r>
            <a:r>
              <a:rPr lang="en-GB" dirty="0"/>
              <a:t>.</a:t>
            </a:r>
            <a:endParaRPr lang="id-ID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Right Arrow 10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0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>
            <a:noAutofit/>
          </a:bodyPr>
          <a:lstStyle/>
          <a:p>
            <a:pPr marL="457200" indent="-457200" algn="just">
              <a:lnSpc>
                <a:spcPct val="100000"/>
              </a:lnSpc>
              <a:spcBef>
                <a:spcPts val="800"/>
              </a:spcBef>
              <a:buFont typeface="+mj-lt"/>
              <a:buAutoNum type="arabicPeriod" startAt="4"/>
            </a:pPr>
            <a:r>
              <a:rPr lang="it-IT" dirty="0"/>
              <a:t>Steganografi </a:t>
            </a:r>
            <a:r>
              <a:rPr lang="en-GB" dirty="0"/>
              <a:t>D</a:t>
            </a:r>
            <a:r>
              <a:rPr lang="id-ID" dirty="0"/>
              <a:t>igital</a:t>
            </a:r>
          </a:p>
          <a:p>
            <a:pPr marL="0" indent="0" algn="just">
              <a:buNone/>
            </a:pPr>
            <a:r>
              <a:rPr lang="id-ID" dirty="0"/>
              <a:t>	</a:t>
            </a:r>
            <a:r>
              <a:rPr lang="en-GB" dirty="0" err="1"/>
              <a:t>Sejalan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perkembangan</a:t>
            </a:r>
            <a:r>
              <a:rPr lang="en-GB" dirty="0"/>
              <a:t> </a:t>
            </a:r>
            <a:r>
              <a:rPr lang="en-GB" dirty="0" err="1"/>
              <a:t>maka</a:t>
            </a:r>
            <a:r>
              <a:rPr lang="en-GB" dirty="0"/>
              <a:t> </a:t>
            </a:r>
            <a:r>
              <a:rPr lang="en-GB" dirty="0" err="1"/>
              <a:t>konsep</a:t>
            </a:r>
            <a:r>
              <a:rPr lang="en-GB" dirty="0"/>
              <a:t> </a:t>
            </a:r>
            <a:r>
              <a:rPr lang="en-GB" dirty="0" err="1"/>
              <a:t>awal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 </a:t>
            </a:r>
            <a:r>
              <a:rPr lang="en-GB" dirty="0" err="1"/>
              <a:t>diimplementasikan</a:t>
            </a:r>
            <a:r>
              <a:rPr lang="id-ID" dirty="0"/>
              <a:t> </a:t>
            </a:r>
            <a:r>
              <a:rPr lang="en-GB" dirty="0"/>
              <a:t>pula </a:t>
            </a:r>
            <a:r>
              <a:rPr lang="en-GB" dirty="0" err="1"/>
              <a:t>dalam</a:t>
            </a:r>
            <a:r>
              <a:rPr lang="en-GB" dirty="0"/>
              <a:t> dunia </a:t>
            </a:r>
            <a:r>
              <a:rPr lang="en-GB" dirty="0" err="1"/>
              <a:t>komputer</a:t>
            </a:r>
            <a:r>
              <a:rPr lang="en-GB" dirty="0"/>
              <a:t>, yang </a:t>
            </a:r>
            <a:r>
              <a:rPr lang="en-GB" dirty="0" err="1"/>
              <a:t>kemudian</a:t>
            </a:r>
            <a:r>
              <a:rPr lang="en-GB" dirty="0"/>
              <a:t> </a:t>
            </a:r>
            <a:r>
              <a:rPr lang="en-GB" dirty="0" err="1"/>
              <a:t>dikenal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istilah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id-ID" dirty="0"/>
              <a:t> </a:t>
            </a:r>
            <a:r>
              <a:rPr lang="en-GB" dirty="0"/>
              <a:t>digital.</a:t>
            </a:r>
            <a:r>
              <a:rPr lang="id-ID" dirty="0"/>
              <a:t> </a:t>
            </a:r>
            <a:r>
              <a:rPr lang="en-GB" dirty="0" err="1"/>
              <a:t>Terdapat</a:t>
            </a:r>
            <a:r>
              <a:rPr lang="en-GB" dirty="0"/>
              <a:t> </a:t>
            </a:r>
            <a:r>
              <a:rPr lang="en-GB" dirty="0" err="1"/>
              <a:t>dua</a:t>
            </a:r>
            <a:r>
              <a:rPr lang="en-GB" dirty="0"/>
              <a:t> </a:t>
            </a:r>
            <a:r>
              <a:rPr lang="en-GB" dirty="0" err="1"/>
              <a:t>tahapan</a:t>
            </a:r>
            <a:r>
              <a:rPr lang="en-GB" dirty="0"/>
              <a:t> </a:t>
            </a:r>
            <a:r>
              <a:rPr lang="en-GB" dirty="0" err="1"/>
              <a:t>umum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 digital, </a:t>
            </a:r>
            <a:r>
              <a:rPr lang="en-GB" dirty="0" err="1"/>
              <a:t>yaitu</a:t>
            </a:r>
            <a:r>
              <a:rPr lang="id-ID" dirty="0"/>
              <a:t> </a:t>
            </a:r>
            <a:r>
              <a:rPr lang="en-GB" dirty="0"/>
              <a:t>proses embedding </a:t>
            </a:r>
            <a:r>
              <a:rPr lang="en-GB" dirty="0" err="1"/>
              <a:t>atau</a:t>
            </a:r>
            <a:r>
              <a:rPr lang="en-GB" dirty="0"/>
              <a:t> encoding (</a:t>
            </a:r>
            <a:r>
              <a:rPr lang="en-GB" dirty="0" err="1"/>
              <a:t>penyisipan</a:t>
            </a:r>
            <a:r>
              <a:rPr lang="en-GB" dirty="0"/>
              <a:t>) dan proses extracting </a:t>
            </a:r>
            <a:r>
              <a:rPr lang="en-GB" dirty="0" err="1"/>
              <a:t>atau</a:t>
            </a:r>
            <a:r>
              <a:rPr lang="en-GB" dirty="0"/>
              <a:t> decoding</a:t>
            </a:r>
            <a:r>
              <a:rPr lang="id-ID" dirty="0"/>
              <a:t> </a:t>
            </a:r>
            <a:r>
              <a:rPr lang="en-GB" dirty="0"/>
              <a:t>(</a:t>
            </a:r>
            <a:r>
              <a:rPr lang="en-GB" dirty="0" err="1"/>
              <a:t>pemekaran</a:t>
            </a:r>
            <a:r>
              <a:rPr lang="en-GB" dirty="0"/>
              <a:t> </a:t>
            </a:r>
            <a:r>
              <a:rPr lang="en-GB" dirty="0" err="1"/>
              <a:t>atau</a:t>
            </a:r>
            <a:r>
              <a:rPr lang="en-GB" dirty="0"/>
              <a:t> </a:t>
            </a:r>
            <a:r>
              <a:rPr lang="en-GB" dirty="0" err="1"/>
              <a:t>pengungkapan</a:t>
            </a:r>
            <a:r>
              <a:rPr lang="en-GB" dirty="0"/>
              <a:t> </a:t>
            </a:r>
            <a:r>
              <a:rPr lang="en-GB" dirty="0" err="1"/>
              <a:t>kembali</a:t>
            </a:r>
            <a:r>
              <a:rPr lang="en-GB" dirty="0"/>
              <a:t> (reveal)). Hasil yang </a:t>
            </a:r>
            <a:r>
              <a:rPr lang="en-GB" dirty="0" err="1"/>
              <a:t>didapat</a:t>
            </a:r>
            <a:r>
              <a:rPr lang="id-ID" dirty="0"/>
              <a:t> </a:t>
            </a:r>
            <a:r>
              <a:rPr lang="en-GB" dirty="0" err="1"/>
              <a:t>setelah</a:t>
            </a:r>
            <a:r>
              <a:rPr lang="en-GB" dirty="0"/>
              <a:t> proses embedding </a:t>
            </a:r>
            <a:r>
              <a:rPr lang="en-GB" dirty="0" err="1"/>
              <a:t>atau</a:t>
            </a:r>
            <a:r>
              <a:rPr lang="en-GB" dirty="0"/>
              <a:t> encoding </a:t>
            </a:r>
            <a:r>
              <a:rPr lang="en-GB" dirty="0" err="1"/>
              <a:t>disebut</a:t>
            </a:r>
            <a:r>
              <a:rPr lang="en-GB" dirty="0"/>
              <a:t> </a:t>
            </a:r>
            <a:r>
              <a:rPr lang="en-GB" dirty="0" err="1"/>
              <a:t>stego</a:t>
            </a:r>
            <a:r>
              <a:rPr lang="en-GB" dirty="0"/>
              <a:t> object (</a:t>
            </a:r>
            <a:r>
              <a:rPr lang="en-GB" dirty="0" err="1"/>
              <a:t>apabila</a:t>
            </a:r>
            <a:r>
              <a:rPr lang="en-GB" dirty="0"/>
              <a:t> media</a:t>
            </a:r>
            <a:r>
              <a:rPr lang="id-ID" dirty="0"/>
              <a:t> </a:t>
            </a:r>
            <a:r>
              <a:rPr lang="en-GB" dirty="0" err="1"/>
              <a:t>penampung</a:t>
            </a:r>
            <a:r>
              <a:rPr lang="en-GB" dirty="0"/>
              <a:t> </a:t>
            </a:r>
            <a:r>
              <a:rPr lang="en-GB" dirty="0" err="1"/>
              <a:t>hanya</a:t>
            </a:r>
            <a:r>
              <a:rPr lang="en-GB" dirty="0"/>
              <a:t> </a:t>
            </a:r>
            <a:r>
              <a:rPr lang="en-GB" dirty="0" err="1"/>
              <a:t>berupa</a:t>
            </a:r>
            <a:r>
              <a:rPr lang="en-GB" dirty="0"/>
              <a:t> data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maka</a:t>
            </a:r>
            <a:r>
              <a:rPr lang="en-GB" dirty="0"/>
              <a:t> </a:t>
            </a:r>
            <a:r>
              <a:rPr lang="en-GB" dirty="0" err="1"/>
              <a:t>disebut</a:t>
            </a:r>
            <a:r>
              <a:rPr lang="en-GB" dirty="0"/>
              <a:t> </a:t>
            </a:r>
            <a:r>
              <a:rPr lang="en-GB" dirty="0" err="1"/>
              <a:t>stego</a:t>
            </a:r>
            <a:r>
              <a:rPr lang="en-GB" dirty="0"/>
              <a:t> image) [18].</a:t>
            </a:r>
            <a:endParaRPr lang="id-ID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Right Arrow 10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457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hlinkClick r:id="rId3" action="ppaction://hlinksldjump"/>
              </a:rPr>
              <a:t>Bab I </a:t>
            </a:r>
            <a:r>
              <a:rPr lang="id-ID" sz="2800" dirty="0">
                <a:hlinkClick r:id="rId3" action="ppaction://hlinksldjump"/>
              </a:rPr>
              <a:t>Latar Belakang</a:t>
            </a:r>
            <a:endParaRPr lang="en-US" sz="2800" dirty="0"/>
          </a:p>
          <a:p>
            <a:r>
              <a:rPr lang="en-ID" sz="2800" dirty="0">
                <a:hlinkClick r:id="rId4" action="ppaction://hlinksldjump"/>
              </a:rPr>
              <a:t>Bab II </a:t>
            </a:r>
            <a:r>
              <a:rPr lang="id-ID" sz="2800" b="1" dirty="0">
                <a:hlinkClick r:id="rId4" action="ppaction://hlinksldjump"/>
              </a:rPr>
              <a:t>Landasan Teori</a:t>
            </a:r>
            <a:endParaRPr lang="en-ID" sz="2800" b="1" dirty="0"/>
          </a:p>
          <a:p>
            <a:r>
              <a:rPr lang="en-ID" sz="2800" b="1" dirty="0">
                <a:hlinkClick r:id="rId5" action="ppaction://hlinksldjump"/>
              </a:rPr>
              <a:t>Bab III </a:t>
            </a:r>
            <a:r>
              <a:rPr lang="id-ID" sz="2800" b="1" dirty="0">
                <a:hlinkClick r:id="rId5" action="ppaction://hlinksldjump"/>
              </a:rPr>
              <a:t>Hasil dan Pembahasan</a:t>
            </a:r>
            <a:endParaRPr lang="en-ID" sz="2800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398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/>
              <a:t>Berdasarkan</a:t>
            </a:r>
            <a:r>
              <a:rPr lang="en-GB" dirty="0"/>
              <a:t> </a:t>
            </a:r>
            <a:r>
              <a:rPr lang="en-GB" dirty="0" err="1"/>
              <a:t>ranah</a:t>
            </a:r>
            <a:r>
              <a:rPr lang="en-GB" dirty="0"/>
              <a:t> </a:t>
            </a:r>
            <a:r>
              <a:rPr lang="en-GB" dirty="0" err="1"/>
              <a:t>operasinya</a:t>
            </a:r>
            <a:r>
              <a:rPr lang="en-GB" dirty="0"/>
              <a:t>, </a:t>
            </a:r>
            <a:r>
              <a:rPr lang="en-GB" dirty="0" err="1"/>
              <a:t>metode-metode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dibagi</a:t>
            </a:r>
            <a:r>
              <a:rPr lang="en-GB" dirty="0"/>
              <a:t> </a:t>
            </a:r>
            <a:r>
              <a:rPr lang="en-GB" dirty="0" err="1"/>
              <a:t>menjadi</a:t>
            </a:r>
            <a:r>
              <a:rPr lang="id-ID" dirty="0"/>
              <a:t> </a:t>
            </a:r>
            <a:r>
              <a:rPr lang="en-GB" dirty="0" err="1"/>
              <a:t>dua</a:t>
            </a:r>
            <a:r>
              <a:rPr lang="en-GB" dirty="0"/>
              <a:t> </a:t>
            </a:r>
            <a:r>
              <a:rPr lang="en-GB" dirty="0" err="1"/>
              <a:t>kelompok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dirty="0"/>
              <a:t>1.</a:t>
            </a:r>
            <a:r>
              <a:rPr lang="id-ID" dirty="0"/>
              <a:t> </a:t>
            </a:r>
            <a:r>
              <a:rPr lang="en-GB" dirty="0"/>
              <a:t>Spatial (time) domain methods</a:t>
            </a:r>
          </a:p>
          <a:p>
            <a:pPr marL="0" indent="0">
              <a:buNone/>
            </a:pPr>
            <a:r>
              <a:rPr lang="id-ID" dirty="0"/>
              <a:t>	</a:t>
            </a:r>
            <a:r>
              <a:rPr lang="en-GB" dirty="0" err="1"/>
              <a:t>Memodifikasi</a:t>
            </a:r>
            <a:r>
              <a:rPr lang="en-GB" dirty="0"/>
              <a:t> </a:t>
            </a:r>
            <a:r>
              <a:rPr lang="en-GB" dirty="0" err="1"/>
              <a:t>langsung</a:t>
            </a:r>
            <a:r>
              <a:rPr lang="en-GB" dirty="0"/>
              <a:t> </a:t>
            </a:r>
            <a:r>
              <a:rPr lang="en-GB" dirty="0" err="1"/>
              <a:t>nilai</a:t>
            </a:r>
            <a:r>
              <a:rPr lang="en-GB" dirty="0"/>
              <a:t> byte </a:t>
            </a:r>
            <a:r>
              <a:rPr lang="en-GB" dirty="0" err="1"/>
              <a:t>dari</a:t>
            </a:r>
            <a:r>
              <a:rPr lang="en-GB" dirty="0"/>
              <a:t> cover-object (</a:t>
            </a:r>
            <a:r>
              <a:rPr lang="en-GB" dirty="0" err="1"/>
              <a:t>nilai</a:t>
            </a:r>
            <a:r>
              <a:rPr lang="en-GB" dirty="0"/>
              <a:t> byte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merepresentasikan</a:t>
            </a:r>
            <a:r>
              <a:rPr lang="id-ID" dirty="0"/>
              <a:t> </a:t>
            </a:r>
            <a:r>
              <a:rPr lang="pt-BR" dirty="0"/>
              <a:t>intensitas/warna pixel atau amplitudo). Contoh: Metode modifikasi</a:t>
            </a:r>
            <a:r>
              <a:rPr lang="id-ID" dirty="0"/>
              <a:t> </a:t>
            </a:r>
            <a:r>
              <a:rPr lang="en-GB" dirty="0"/>
              <a:t>LSB</a:t>
            </a:r>
          </a:p>
          <a:p>
            <a:pPr marL="0" indent="0">
              <a:buNone/>
            </a:pPr>
            <a:r>
              <a:rPr lang="en-GB" dirty="0"/>
              <a:t>2. </a:t>
            </a:r>
            <a:r>
              <a:rPr lang="en-GB" dirty="0" err="1"/>
              <a:t>Tranform</a:t>
            </a:r>
            <a:r>
              <a:rPr lang="en-GB" dirty="0"/>
              <a:t> domain methods</a:t>
            </a:r>
          </a:p>
          <a:p>
            <a:pPr marL="0" indent="0">
              <a:buNone/>
            </a:pPr>
            <a:r>
              <a:rPr lang="id-ID" dirty="0"/>
              <a:t>	</a:t>
            </a:r>
            <a:r>
              <a:rPr lang="pt-BR" dirty="0"/>
              <a:t>Memodifikasi hasil transformasi sinyal dalam ranah transform (hasil transformasi</a:t>
            </a:r>
            <a:r>
              <a:rPr lang="id-ID" dirty="0"/>
              <a:t>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ranah</a:t>
            </a:r>
            <a:r>
              <a:rPr lang="en-GB" dirty="0"/>
              <a:t> </a:t>
            </a:r>
            <a:r>
              <a:rPr lang="en-GB" dirty="0" err="1"/>
              <a:t>spasial</a:t>
            </a:r>
            <a:r>
              <a:rPr lang="en-GB" dirty="0"/>
              <a:t> </a:t>
            </a:r>
            <a:r>
              <a:rPr lang="en-GB" dirty="0" err="1"/>
              <a:t>ke</a:t>
            </a:r>
            <a:r>
              <a:rPr lang="en-GB" dirty="0"/>
              <a:t> </a:t>
            </a:r>
            <a:r>
              <a:rPr lang="en-GB" dirty="0" err="1"/>
              <a:t>ranah</a:t>
            </a:r>
            <a:r>
              <a:rPr lang="en-GB" dirty="0"/>
              <a:t> lain (</a:t>
            </a:r>
            <a:r>
              <a:rPr lang="en-GB" dirty="0" err="1"/>
              <a:t>misalnya</a:t>
            </a:r>
            <a:r>
              <a:rPr lang="en-GB" dirty="0"/>
              <a:t> </a:t>
            </a:r>
            <a:r>
              <a:rPr lang="en-GB" dirty="0" err="1"/>
              <a:t>ranah</a:t>
            </a:r>
            <a:r>
              <a:rPr lang="en-GB" dirty="0"/>
              <a:t> </a:t>
            </a:r>
            <a:r>
              <a:rPr lang="en-GB" dirty="0" err="1"/>
              <a:t>frekuensi</a:t>
            </a:r>
            <a:r>
              <a:rPr lang="en-GB" dirty="0"/>
              <a:t>). </a:t>
            </a:r>
            <a:r>
              <a:rPr lang="en-GB" dirty="0" err="1"/>
              <a:t>Contoh</a:t>
            </a:r>
            <a:r>
              <a:rPr lang="en-GB" dirty="0"/>
              <a:t>: </a:t>
            </a:r>
            <a:r>
              <a:rPr lang="en-GB" dirty="0" err="1"/>
              <a:t>Metode</a:t>
            </a:r>
            <a:r>
              <a:rPr lang="id-ID" dirty="0"/>
              <a:t> </a:t>
            </a:r>
            <a:r>
              <a:rPr lang="en-GB" dirty="0"/>
              <a:t>Spread Spectrum [14].</a:t>
            </a:r>
            <a:endParaRPr lang="en-US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Right Arrow 10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88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Ada </a:t>
            </a:r>
            <a:r>
              <a:rPr lang="en-GB" dirty="0" err="1"/>
              <a:t>empat</a:t>
            </a:r>
            <a:r>
              <a:rPr lang="en-GB" dirty="0"/>
              <a:t> </a:t>
            </a:r>
            <a:r>
              <a:rPr lang="en-GB" dirty="0" err="1"/>
              <a:t>jenis</a:t>
            </a:r>
            <a:r>
              <a:rPr lang="en-GB" dirty="0"/>
              <a:t> </a:t>
            </a:r>
            <a:r>
              <a:rPr lang="en-GB" dirty="0" err="1"/>
              <a:t>metode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:</a:t>
            </a:r>
          </a:p>
          <a:p>
            <a:pPr marL="457200" indent="-457200">
              <a:buAutoNum type="arabicPeriod"/>
            </a:pPr>
            <a:r>
              <a:rPr lang="en-GB" dirty="0"/>
              <a:t>Least Significant Bit Insertion (LSB)</a:t>
            </a:r>
            <a:endParaRPr lang="id-ID" dirty="0"/>
          </a:p>
          <a:p>
            <a:pPr marL="457200" indent="-457200">
              <a:buAutoNum type="arabicPeriod"/>
            </a:pPr>
            <a:r>
              <a:rPr lang="en-GB" dirty="0"/>
              <a:t>Algorithms and Transformation</a:t>
            </a:r>
            <a:endParaRPr lang="id-ID" dirty="0"/>
          </a:p>
          <a:p>
            <a:pPr marL="457200" indent="-457200">
              <a:buAutoNum type="arabicPeriod"/>
            </a:pPr>
            <a:r>
              <a:rPr lang="en-GB" dirty="0"/>
              <a:t>Redundant Pattern Encoding</a:t>
            </a:r>
            <a:endParaRPr lang="id-ID" dirty="0"/>
          </a:p>
          <a:p>
            <a:pPr marL="457200" indent="-457200">
              <a:buAutoNum type="arabicPeriod"/>
            </a:pPr>
            <a:r>
              <a:rPr lang="en-GB"/>
              <a:t>Spread Spectrum Method</a:t>
            </a:r>
            <a:endParaRPr lang="en-US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Right Arrow 10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79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Steganografi</a:t>
            </a:r>
            <a:endParaRPr lang="en-US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Sejarah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Metode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Right Arrow 10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209FFF-27E1-47C5-8469-D4FCCD7501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9154" y="299701"/>
            <a:ext cx="5895432" cy="603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9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12192000" cy="627529"/>
          </a:xfrm>
        </p:spPr>
        <p:txBody>
          <a:bodyPr/>
          <a:lstStyle/>
          <a:p>
            <a:r>
              <a:rPr lang="id-ID" dirty="0"/>
              <a:t>Perbedaan Steganografi dan Kriptografi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16858" y="1061427"/>
            <a:ext cx="5169290" cy="498302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dirty="0" err="1"/>
              <a:t>Steganografi</a:t>
            </a:r>
            <a:r>
              <a:rPr lang="en-GB" dirty="0"/>
              <a:t> dan </a:t>
            </a:r>
            <a:r>
              <a:rPr lang="en-GB" dirty="0" err="1"/>
              <a:t>kriptografi</a:t>
            </a:r>
            <a:r>
              <a:rPr lang="en-GB" dirty="0"/>
              <a:t> </a:t>
            </a:r>
            <a:r>
              <a:rPr lang="en-GB" dirty="0" err="1"/>
              <a:t>merupakan</a:t>
            </a:r>
            <a:r>
              <a:rPr lang="en-GB" dirty="0"/>
              <a:t> </a:t>
            </a:r>
            <a:r>
              <a:rPr lang="en-GB" dirty="0" err="1"/>
              <a:t>seni</a:t>
            </a:r>
            <a:r>
              <a:rPr lang="en-GB" dirty="0"/>
              <a:t> dan </a:t>
            </a:r>
            <a:r>
              <a:rPr lang="en-GB" dirty="0" err="1"/>
              <a:t>teknik</a:t>
            </a:r>
            <a:r>
              <a:rPr lang="en-GB" dirty="0"/>
              <a:t> yang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digunakan</a:t>
            </a:r>
            <a:r>
              <a:rPr lang="id-ID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melakukan</a:t>
            </a:r>
            <a:r>
              <a:rPr lang="en-GB" dirty="0"/>
              <a:t> </a:t>
            </a:r>
            <a:r>
              <a:rPr lang="en-GB" dirty="0" err="1"/>
              <a:t>pengamanan</a:t>
            </a:r>
            <a:r>
              <a:rPr lang="en-GB" dirty="0"/>
              <a:t> data digital. </a:t>
            </a:r>
            <a:r>
              <a:rPr lang="en-GB" dirty="0" err="1"/>
              <a:t>Namun</a:t>
            </a:r>
            <a:r>
              <a:rPr lang="en-GB" dirty="0"/>
              <a:t> </a:t>
            </a:r>
            <a:r>
              <a:rPr lang="en-GB" dirty="0" err="1"/>
              <a:t>keduanya</a:t>
            </a:r>
            <a:r>
              <a:rPr lang="en-GB" dirty="0"/>
              <a:t> </a:t>
            </a:r>
            <a:r>
              <a:rPr lang="en-GB" dirty="0" err="1"/>
              <a:t>tidaklah</a:t>
            </a:r>
            <a:r>
              <a:rPr lang="en-GB" dirty="0"/>
              <a:t> </a:t>
            </a:r>
            <a:r>
              <a:rPr lang="en-GB" dirty="0" err="1"/>
              <a:t>sama</a:t>
            </a:r>
            <a:r>
              <a:rPr lang="en-GB" dirty="0"/>
              <a:t>. Pada</a:t>
            </a:r>
            <a:r>
              <a:rPr lang="id-ID" dirty="0"/>
              <a:t> </a:t>
            </a:r>
            <a:r>
              <a:rPr lang="en-GB" dirty="0" err="1"/>
              <a:t>kriptografi</a:t>
            </a:r>
            <a:r>
              <a:rPr lang="en-GB" dirty="0"/>
              <a:t>, </a:t>
            </a:r>
            <a:r>
              <a:rPr lang="en-GB" dirty="0" err="1"/>
              <a:t>suatu</a:t>
            </a:r>
            <a:r>
              <a:rPr lang="en-GB" dirty="0"/>
              <a:t> data digital </a:t>
            </a:r>
            <a:r>
              <a:rPr lang="en-GB" dirty="0" err="1"/>
              <a:t>diamankan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cara</a:t>
            </a:r>
            <a:r>
              <a:rPr lang="en-GB" dirty="0"/>
              <a:t> </a:t>
            </a:r>
            <a:r>
              <a:rPr lang="en-GB" dirty="0" err="1"/>
              <a:t>mengenkripsi</a:t>
            </a:r>
            <a:r>
              <a:rPr lang="en-GB" dirty="0"/>
              <a:t> data </a:t>
            </a:r>
            <a:r>
              <a:rPr lang="en-GB" dirty="0" err="1"/>
              <a:t>tersebut</a:t>
            </a:r>
            <a:r>
              <a:rPr lang="en-GB" dirty="0"/>
              <a:t> dan</a:t>
            </a:r>
            <a:r>
              <a:rPr lang="id-ID" dirty="0"/>
              <a:t> </a:t>
            </a:r>
            <a:r>
              <a:rPr lang="en-GB" dirty="0" err="1"/>
              <a:t>menghasilkan</a:t>
            </a:r>
            <a:r>
              <a:rPr lang="en-GB" dirty="0"/>
              <a:t> </a:t>
            </a:r>
            <a:r>
              <a:rPr lang="en-GB" dirty="0" err="1"/>
              <a:t>sebuah</a:t>
            </a:r>
            <a:r>
              <a:rPr lang="en-GB" dirty="0"/>
              <a:t> data yang </a:t>
            </a:r>
            <a:r>
              <a:rPr lang="en-GB" dirty="0" err="1"/>
              <a:t>berupa</a:t>
            </a:r>
            <a:r>
              <a:rPr lang="en-GB" dirty="0"/>
              <a:t> </a:t>
            </a:r>
            <a:r>
              <a:rPr lang="en-GB" dirty="0" err="1"/>
              <a:t>sandi</a:t>
            </a:r>
            <a:r>
              <a:rPr lang="en-GB" dirty="0"/>
              <a:t>, </a:t>
            </a:r>
            <a:r>
              <a:rPr lang="en-GB" dirty="0" err="1"/>
              <a:t>secara</a:t>
            </a:r>
            <a:r>
              <a:rPr lang="en-GB" dirty="0"/>
              <a:t> visual data </a:t>
            </a:r>
            <a:r>
              <a:rPr lang="en-GB" dirty="0" err="1"/>
              <a:t>tersebut</a:t>
            </a:r>
            <a:r>
              <a:rPr lang="en-GB" dirty="0"/>
              <a:t> </a:t>
            </a:r>
            <a:r>
              <a:rPr lang="en-GB" dirty="0" err="1"/>
              <a:t>masih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id-ID" dirty="0"/>
              <a:t> </a:t>
            </a:r>
            <a:r>
              <a:rPr lang="en-GB" dirty="0" err="1"/>
              <a:t>terlihat</a:t>
            </a:r>
            <a:r>
              <a:rPr lang="en-GB" dirty="0"/>
              <a:t> </a:t>
            </a:r>
            <a:r>
              <a:rPr lang="en-GB" dirty="0" err="1"/>
              <a:t>atau</a:t>
            </a:r>
            <a:r>
              <a:rPr lang="en-GB" dirty="0"/>
              <a:t> </a:t>
            </a:r>
            <a:r>
              <a:rPr lang="en-GB" dirty="0" err="1"/>
              <a:t>diketahui</a:t>
            </a:r>
            <a:r>
              <a:rPr lang="en-GB" dirty="0"/>
              <a:t>, </a:t>
            </a:r>
            <a:r>
              <a:rPr lang="en-GB" dirty="0" err="1"/>
              <a:t>hanya</a:t>
            </a:r>
            <a:r>
              <a:rPr lang="en-GB" dirty="0"/>
              <a:t> </a:t>
            </a:r>
            <a:r>
              <a:rPr lang="en-GB" dirty="0" err="1"/>
              <a:t>saja</a:t>
            </a:r>
            <a:r>
              <a:rPr lang="en-GB" dirty="0"/>
              <a:t> data </a:t>
            </a:r>
            <a:r>
              <a:rPr lang="en-GB" dirty="0" err="1"/>
              <a:t>tersebut</a:t>
            </a:r>
            <a:r>
              <a:rPr lang="en-GB" dirty="0"/>
              <a:t> </a:t>
            </a:r>
            <a:r>
              <a:rPr lang="en-GB" dirty="0" err="1"/>
              <a:t>menjadi</a:t>
            </a:r>
            <a:r>
              <a:rPr lang="en-GB" dirty="0"/>
              <a:t>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dimengerti</a:t>
            </a:r>
            <a:r>
              <a:rPr lang="en-GB" dirty="0"/>
              <a:t>.</a:t>
            </a:r>
            <a:r>
              <a:rPr lang="id-ID" dirty="0"/>
              <a:t> </a:t>
            </a:r>
            <a:r>
              <a:rPr lang="en-GB" dirty="0" err="1"/>
              <a:t>Berbeda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 yang </a:t>
            </a:r>
            <a:r>
              <a:rPr lang="en-GB" dirty="0" err="1"/>
              <a:t>tujuannya</a:t>
            </a:r>
            <a:r>
              <a:rPr lang="en-GB" dirty="0"/>
              <a:t> </a:t>
            </a:r>
            <a:r>
              <a:rPr lang="en-GB" dirty="0" err="1"/>
              <a:t>adalah</a:t>
            </a:r>
            <a:r>
              <a:rPr lang="en-GB" dirty="0"/>
              <a:t> </a:t>
            </a:r>
            <a:r>
              <a:rPr lang="en-GB" dirty="0" err="1"/>
              <a:t>menyembunyikan</a:t>
            </a:r>
            <a:r>
              <a:rPr lang="en-GB" dirty="0"/>
              <a:t> data </a:t>
            </a:r>
            <a:r>
              <a:rPr lang="en-GB" dirty="0" err="1"/>
              <a:t>ke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id-ID" dirty="0"/>
              <a:t> </a:t>
            </a:r>
            <a:r>
              <a:rPr lang="en-GB" dirty="0" err="1"/>
              <a:t>sebuah</a:t>
            </a:r>
            <a:r>
              <a:rPr lang="en-GB" dirty="0"/>
              <a:t> media yang lain, </a:t>
            </a:r>
            <a:r>
              <a:rPr lang="en-GB" dirty="0" err="1"/>
              <a:t>sehingga</a:t>
            </a:r>
            <a:r>
              <a:rPr lang="en-GB" dirty="0"/>
              <a:t> data </a:t>
            </a:r>
            <a:r>
              <a:rPr lang="en-GB" dirty="0" err="1"/>
              <a:t>tersebut</a:t>
            </a:r>
            <a:r>
              <a:rPr lang="en-GB" dirty="0"/>
              <a:t>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terlihat</a:t>
            </a:r>
            <a:r>
              <a:rPr lang="en-GB" dirty="0"/>
              <a:t> [20].</a:t>
            </a:r>
            <a:endParaRPr lang="en-US" dirty="0"/>
          </a:p>
        </p:txBody>
      </p:sp>
      <p:sp>
        <p:nvSpPr>
          <p:cNvPr id="8" name="Right Arrow 7">
            <a:hlinkClick r:id="rId2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64E2DE-A8C4-47A9-969E-76BDA8F5E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536" y="1061427"/>
            <a:ext cx="6150594" cy="334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22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12192000" cy="627529"/>
          </a:xfrm>
        </p:spPr>
        <p:txBody>
          <a:bodyPr/>
          <a:lstStyle/>
          <a:p>
            <a:r>
              <a:rPr lang="id-ID" dirty="0"/>
              <a:t>LSB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16858" y="1061427"/>
            <a:ext cx="11068560" cy="273471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fi-FI" dirty="0"/>
              <a:t>LSB </a:t>
            </a:r>
            <a:r>
              <a:rPr lang="id-ID" dirty="0"/>
              <a:t>(Least Significant Bit) </a:t>
            </a:r>
            <a:r>
              <a:rPr lang="fi-FI" dirty="0"/>
              <a:t>merupakan salah satu metode</a:t>
            </a:r>
            <a:r>
              <a:rPr lang="id-ID" dirty="0"/>
              <a:t> </a:t>
            </a:r>
            <a:r>
              <a:rPr lang="en-GB" dirty="0"/>
              <a:t>yang paling </a:t>
            </a:r>
            <a:r>
              <a:rPr lang="en-GB" dirty="0" err="1"/>
              <a:t>sederhanaa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. Bit yang </a:t>
            </a:r>
            <a:r>
              <a:rPr lang="en-GB" dirty="0" err="1"/>
              <a:t>cocok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diganti</a:t>
            </a:r>
            <a:r>
              <a:rPr lang="en-GB" dirty="0"/>
              <a:t> </a:t>
            </a:r>
            <a:r>
              <a:rPr lang="en-GB" dirty="0" err="1"/>
              <a:t>adalah</a:t>
            </a:r>
            <a:r>
              <a:rPr lang="en-GB" dirty="0"/>
              <a:t> bit</a:t>
            </a:r>
            <a:r>
              <a:rPr lang="id-ID" dirty="0"/>
              <a:t> </a:t>
            </a:r>
            <a:r>
              <a:rPr lang="en-GB" dirty="0"/>
              <a:t>LSB, </a:t>
            </a:r>
            <a:r>
              <a:rPr lang="en-GB" dirty="0" err="1"/>
              <a:t>sebab</a:t>
            </a:r>
            <a:r>
              <a:rPr lang="en-GB" dirty="0"/>
              <a:t> </a:t>
            </a:r>
            <a:r>
              <a:rPr lang="en-GB" dirty="0" err="1"/>
              <a:t>perubahan</a:t>
            </a:r>
            <a:r>
              <a:rPr lang="en-GB" dirty="0"/>
              <a:t> </a:t>
            </a:r>
            <a:r>
              <a:rPr lang="en-GB" dirty="0" err="1"/>
              <a:t>tersebut</a:t>
            </a:r>
            <a:r>
              <a:rPr lang="en-GB" dirty="0"/>
              <a:t> </a:t>
            </a:r>
            <a:r>
              <a:rPr lang="en-GB" dirty="0" err="1"/>
              <a:t>hanya</a:t>
            </a:r>
            <a:r>
              <a:rPr lang="en-GB" dirty="0"/>
              <a:t> </a:t>
            </a:r>
            <a:r>
              <a:rPr lang="en-GB" dirty="0" err="1"/>
              <a:t>mengubah</a:t>
            </a:r>
            <a:r>
              <a:rPr lang="en-GB" dirty="0"/>
              <a:t> </a:t>
            </a:r>
            <a:r>
              <a:rPr lang="en-GB" dirty="0" err="1"/>
              <a:t>nilai</a:t>
            </a:r>
            <a:r>
              <a:rPr lang="en-GB" dirty="0"/>
              <a:t> byte </a:t>
            </a:r>
            <a:r>
              <a:rPr lang="en-GB" dirty="0" err="1"/>
              <a:t>satu</a:t>
            </a:r>
            <a:r>
              <a:rPr lang="en-GB" dirty="0"/>
              <a:t> </a:t>
            </a:r>
            <a:r>
              <a:rPr lang="en-GB" dirty="0" err="1"/>
              <a:t>lebih</a:t>
            </a:r>
            <a:r>
              <a:rPr lang="en-GB" dirty="0"/>
              <a:t> </a:t>
            </a:r>
            <a:r>
              <a:rPr lang="en-GB" dirty="0" err="1"/>
              <a:t>tinggi</a:t>
            </a:r>
            <a:r>
              <a:rPr lang="en-GB" dirty="0"/>
              <a:t> </a:t>
            </a:r>
            <a:r>
              <a:rPr lang="en-GB" dirty="0" err="1"/>
              <a:t>atau</a:t>
            </a:r>
            <a:r>
              <a:rPr lang="en-GB" dirty="0"/>
              <a:t> </a:t>
            </a:r>
            <a:r>
              <a:rPr lang="en-GB" dirty="0" err="1"/>
              <a:t>satu</a:t>
            </a:r>
            <a:r>
              <a:rPr lang="id-ID" dirty="0"/>
              <a:t> </a:t>
            </a:r>
            <a:r>
              <a:rPr lang="en-GB" dirty="0" err="1"/>
              <a:t>lebih</a:t>
            </a:r>
            <a:r>
              <a:rPr lang="en-GB" dirty="0"/>
              <a:t> </a:t>
            </a:r>
            <a:r>
              <a:rPr lang="en-GB" dirty="0" err="1"/>
              <a:t>rendah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nilai</a:t>
            </a:r>
            <a:r>
              <a:rPr lang="en-GB" dirty="0"/>
              <a:t> </a:t>
            </a:r>
            <a:r>
              <a:rPr lang="en-GB" dirty="0" err="1"/>
              <a:t>sebelumnya</a:t>
            </a:r>
            <a:r>
              <a:rPr lang="en-GB" dirty="0"/>
              <a:t> [14].</a:t>
            </a:r>
            <a:endParaRPr lang="id-ID" dirty="0"/>
          </a:p>
          <a:p>
            <a:pPr marL="0" indent="0">
              <a:buNone/>
            </a:pPr>
            <a:r>
              <a:rPr lang="en-GB" dirty="0"/>
              <a:t>Pada file bitmap 24 bit, </a:t>
            </a:r>
            <a:r>
              <a:rPr lang="en-GB" dirty="0" err="1"/>
              <a:t>setiap</a:t>
            </a:r>
            <a:r>
              <a:rPr lang="en-GB" dirty="0"/>
              <a:t> bit </a:t>
            </a:r>
            <a:r>
              <a:rPr lang="en-GB" dirty="0" err="1"/>
              <a:t>masing-masing</a:t>
            </a:r>
            <a:r>
              <a:rPr lang="en-GB" dirty="0"/>
              <a:t> </a:t>
            </a:r>
            <a:r>
              <a:rPr lang="en-GB" dirty="0" err="1"/>
              <a:t>memiliki</a:t>
            </a:r>
            <a:r>
              <a:rPr lang="en-GB" dirty="0"/>
              <a:t> </a:t>
            </a:r>
            <a:r>
              <a:rPr lang="en-GB" dirty="0" err="1"/>
              <a:t>komponen</a:t>
            </a:r>
            <a:r>
              <a:rPr lang="en-GB" dirty="0"/>
              <a:t> Red,</a:t>
            </a:r>
            <a:r>
              <a:rPr lang="id-ID" dirty="0"/>
              <a:t> </a:t>
            </a:r>
            <a:r>
              <a:rPr lang="en-GB" dirty="0"/>
              <a:t>Green, dan Blue (RGB), </a:t>
            </a:r>
            <a:r>
              <a:rPr lang="en-GB" dirty="0" err="1"/>
              <a:t>sehingga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menyimpan</a:t>
            </a:r>
            <a:r>
              <a:rPr lang="en-GB" dirty="0"/>
              <a:t> 3 bit pada </a:t>
            </a:r>
            <a:r>
              <a:rPr lang="en-GB" dirty="0" err="1"/>
              <a:t>setiap</a:t>
            </a:r>
            <a:r>
              <a:rPr lang="en-GB" dirty="0"/>
              <a:t> pixel-</a:t>
            </a:r>
            <a:r>
              <a:rPr lang="en-GB" dirty="0" err="1"/>
              <a:t>nya</a:t>
            </a:r>
            <a:r>
              <a:rPr lang="en-GB" dirty="0"/>
              <a:t>. Pada</a:t>
            </a:r>
            <a:r>
              <a:rPr lang="id-ID" dirty="0"/>
              <a:t> </a:t>
            </a:r>
            <a:r>
              <a:rPr lang="sv-SE" dirty="0"/>
              <a:t>gambar 800x600 pixel dapat digunakan untuk menyembunyikan 1.440.000 bit</a:t>
            </a:r>
            <a:r>
              <a:rPr lang="id-ID" dirty="0"/>
              <a:t> </a:t>
            </a:r>
            <a:r>
              <a:rPr lang="en-GB" dirty="0"/>
              <a:t>(180.000 Byte) data </a:t>
            </a:r>
            <a:r>
              <a:rPr lang="en-GB" dirty="0" err="1"/>
              <a:t>rahasia</a:t>
            </a:r>
            <a:r>
              <a:rPr lang="id-ID" dirty="0"/>
              <a:t>.</a:t>
            </a:r>
            <a:endParaRPr lang="en-US" dirty="0"/>
          </a:p>
        </p:txBody>
      </p:sp>
      <p:sp>
        <p:nvSpPr>
          <p:cNvPr id="8" name="Right Arrow 7">
            <a:hlinkClick r:id="rId2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CD8E61D-7649-410C-A544-54090B0ABCCC}"/>
              </a:ext>
            </a:extLst>
          </p:cNvPr>
          <p:cNvSpPr txBox="1">
            <a:spLocks/>
          </p:cNvSpPr>
          <p:nvPr/>
        </p:nvSpPr>
        <p:spPr>
          <a:xfrm>
            <a:off x="2869112" y="2887920"/>
            <a:ext cx="5169290" cy="49830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9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err="1"/>
              <a:t>Sebagai</a:t>
            </a:r>
            <a:r>
              <a:rPr lang="en-GB" dirty="0"/>
              <a:t> </a:t>
            </a:r>
            <a:r>
              <a:rPr lang="en-GB" dirty="0" err="1"/>
              <a:t>contoh</a:t>
            </a:r>
            <a:r>
              <a:rPr lang="en-GB" dirty="0"/>
              <a:t> </a:t>
            </a:r>
            <a:r>
              <a:rPr lang="en-GB" dirty="0" err="1"/>
              <a:t>diambil</a:t>
            </a:r>
            <a:r>
              <a:rPr lang="en-GB" dirty="0"/>
              <a:t> 3 pixel </a:t>
            </a:r>
            <a:r>
              <a:rPr lang="en-GB" dirty="0" err="1"/>
              <a:t>dari</a:t>
            </a:r>
            <a:r>
              <a:rPr lang="en-GB" dirty="0"/>
              <a:t> file bitmap 24 bit</a:t>
            </a:r>
          </a:p>
          <a:p>
            <a:r>
              <a:rPr lang="en-GB" dirty="0"/>
              <a:t>yang </a:t>
            </a:r>
            <a:r>
              <a:rPr lang="en-GB" dirty="0" err="1"/>
              <a:t>akan</a:t>
            </a:r>
            <a:r>
              <a:rPr lang="en-GB" dirty="0"/>
              <a:t> </a:t>
            </a:r>
            <a:r>
              <a:rPr lang="en-GB" dirty="0" err="1"/>
              <a:t>disisipkan</a:t>
            </a:r>
            <a:r>
              <a:rPr lang="en-GB" dirty="0"/>
              <a:t> </a:t>
            </a:r>
            <a:r>
              <a:rPr lang="en-GB" dirty="0" err="1"/>
              <a:t>pesan</a:t>
            </a:r>
            <a:r>
              <a:rPr lang="en-GB" dirty="0"/>
              <a:t> </a:t>
            </a:r>
            <a:r>
              <a:rPr lang="en-GB" dirty="0" err="1"/>
              <a:t>atau</a:t>
            </a:r>
            <a:r>
              <a:rPr lang="en-GB" dirty="0"/>
              <a:t> data </a:t>
            </a:r>
            <a:r>
              <a:rPr lang="en-GB" dirty="0" err="1"/>
              <a:t>rahasia</a:t>
            </a:r>
            <a:r>
              <a:rPr lang="en-GB" dirty="0"/>
              <a:t> </a:t>
            </a:r>
            <a:r>
              <a:rPr lang="en-GB" dirty="0" err="1"/>
              <a:t>karakter</a:t>
            </a:r>
            <a:r>
              <a:rPr lang="en-GB" dirty="0"/>
              <a:t> "A":</a:t>
            </a:r>
          </a:p>
          <a:p>
            <a:r>
              <a:rPr lang="en-GB" dirty="0"/>
              <a:t>(00001000 00101011 11011100)</a:t>
            </a:r>
          </a:p>
          <a:p>
            <a:r>
              <a:rPr lang="en-GB" dirty="0"/>
              <a:t>(11100000 11000100 00010101)</a:t>
            </a:r>
          </a:p>
          <a:p>
            <a:r>
              <a:rPr lang="en-GB" dirty="0"/>
              <a:t>(00010011 10101010 01100011)</a:t>
            </a:r>
          </a:p>
          <a:p>
            <a:r>
              <a:rPr lang="en-GB" dirty="0" err="1"/>
              <a:t>Karakter</a:t>
            </a:r>
            <a:r>
              <a:rPr lang="en-GB" dirty="0"/>
              <a:t> "A" </a:t>
            </a:r>
            <a:r>
              <a:rPr lang="en-GB" dirty="0" err="1"/>
              <a:t>mempunyai</a:t>
            </a:r>
            <a:r>
              <a:rPr lang="en-GB" dirty="0"/>
              <a:t> </a:t>
            </a:r>
            <a:r>
              <a:rPr lang="en-GB" dirty="0" err="1"/>
              <a:t>nilai</a:t>
            </a:r>
            <a:r>
              <a:rPr lang="en-GB" dirty="0"/>
              <a:t> </a:t>
            </a:r>
            <a:r>
              <a:rPr lang="en-GB" dirty="0" err="1"/>
              <a:t>biner</a:t>
            </a:r>
            <a:r>
              <a:rPr lang="en-GB" dirty="0"/>
              <a:t> 01000001, </a:t>
            </a:r>
            <a:r>
              <a:rPr lang="en-GB" dirty="0" err="1"/>
              <a:t>maka</a:t>
            </a:r>
            <a:r>
              <a:rPr lang="en-GB" dirty="0"/>
              <a:t> bit </a:t>
            </a:r>
            <a:r>
              <a:rPr lang="en-GB" dirty="0" err="1"/>
              <a:t>hasil</a:t>
            </a:r>
            <a:r>
              <a:rPr lang="en-GB" dirty="0"/>
              <a:t> </a:t>
            </a:r>
            <a:r>
              <a:rPr lang="en-GB" dirty="0" err="1"/>
              <a:t>penyisipannya</a:t>
            </a:r>
            <a:endParaRPr lang="en-GB" dirty="0"/>
          </a:p>
          <a:p>
            <a:r>
              <a:rPr lang="en-GB" dirty="0" err="1"/>
              <a:t>adalah</a:t>
            </a:r>
            <a:r>
              <a:rPr lang="en-GB" dirty="0"/>
              <a:t>:</a:t>
            </a:r>
          </a:p>
          <a:p>
            <a:r>
              <a:rPr lang="en-GB" dirty="0"/>
              <a:t>(00001000 00101011 11011100)</a:t>
            </a:r>
          </a:p>
          <a:p>
            <a:r>
              <a:rPr lang="en-GB" dirty="0"/>
              <a:t>(11100000 11000100 00010100)</a:t>
            </a:r>
          </a:p>
          <a:p>
            <a:r>
              <a:rPr lang="en-GB" dirty="0"/>
              <a:t>(00010010 10101011 01100011</a:t>
            </a:r>
          </a:p>
          <a:p>
            <a:r>
              <a:rPr lang="en-GB" dirty="0"/>
              <a:t>Bit-bit yang </a:t>
            </a:r>
            <a:r>
              <a:rPr lang="en-GB" dirty="0" err="1"/>
              <a:t>nilainya</a:t>
            </a:r>
            <a:r>
              <a:rPr lang="en-GB" dirty="0"/>
              <a:t> </a:t>
            </a:r>
            <a:r>
              <a:rPr lang="en-GB" dirty="0" err="1"/>
              <a:t>berganti</a:t>
            </a:r>
            <a:r>
              <a:rPr lang="en-GB" dirty="0"/>
              <a:t> </a:t>
            </a:r>
            <a:r>
              <a:rPr lang="en-GB" dirty="0" err="1"/>
              <a:t>ada</a:t>
            </a:r>
            <a:r>
              <a:rPr lang="en-GB" dirty="0"/>
              <a:t> 3 </a:t>
            </a:r>
            <a:r>
              <a:rPr lang="en-GB" dirty="0" err="1"/>
              <a:t>dalam</a:t>
            </a:r>
            <a:r>
              <a:rPr lang="en-GB" dirty="0"/>
              <a:t> 8 Byte yang </a:t>
            </a:r>
            <a:r>
              <a:rPr lang="en-GB" dirty="0" err="1"/>
              <a:t>digunakan</a:t>
            </a:r>
            <a:r>
              <a:rPr lang="en-GB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052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12192000" cy="627529"/>
          </a:xfrm>
        </p:spPr>
        <p:txBody>
          <a:bodyPr/>
          <a:lstStyle/>
          <a:p>
            <a:r>
              <a:rPr lang="id-ID" dirty="0"/>
              <a:t>LSB</a:t>
            </a:r>
            <a:endParaRPr lang="en-US" dirty="0"/>
          </a:p>
        </p:txBody>
      </p:sp>
      <p:sp>
        <p:nvSpPr>
          <p:cNvPr id="8" name="Right Arrow 7">
            <a:hlinkClick r:id="rId2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CD8E61D-7649-410C-A544-54090B0ABCCC}"/>
              </a:ext>
            </a:extLst>
          </p:cNvPr>
          <p:cNvSpPr txBox="1">
            <a:spLocks/>
          </p:cNvSpPr>
          <p:nvPr/>
        </p:nvSpPr>
        <p:spPr>
          <a:xfrm>
            <a:off x="416857" y="842682"/>
            <a:ext cx="11317943" cy="4983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9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GB" dirty="0" err="1"/>
              <a:t>Sebagai</a:t>
            </a:r>
            <a:r>
              <a:rPr lang="en-GB" dirty="0"/>
              <a:t> </a:t>
            </a:r>
            <a:r>
              <a:rPr lang="en-GB" dirty="0" err="1"/>
              <a:t>contoh</a:t>
            </a:r>
            <a:r>
              <a:rPr lang="en-GB" dirty="0"/>
              <a:t> </a:t>
            </a:r>
            <a:r>
              <a:rPr lang="en-GB" dirty="0" err="1"/>
              <a:t>diambil</a:t>
            </a:r>
            <a:r>
              <a:rPr lang="en-GB" dirty="0"/>
              <a:t> 3 pixel </a:t>
            </a:r>
            <a:r>
              <a:rPr lang="en-GB" dirty="0" err="1"/>
              <a:t>dari</a:t>
            </a:r>
            <a:r>
              <a:rPr lang="en-GB" dirty="0"/>
              <a:t> file bitmap 24 bit</a:t>
            </a:r>
            <a:r>
              <a:rPr lang="id-ID" dirty="0"/>
              <a:t> </a:t>
            </a:r>
            <a:r>
              <a:rPr lang="en-GB" dirty="0"/>
              <a:t>yang </a:t>
            </a:r>
            <a:r>
              <a:rPr lang="en-GB" dirty="0" err="1"/>
              <a:t>akan</a:t>
            </a:r>
            <a:r>
              <a:rPr lang="en-GB" dirty="0"/>
              <a:t> </a:t>
            </a:r>
            <a:r>
              <a:rPr lang="en-GB" dirty="0" err="1"/>
              <a:t>disisipkan</a:t>
            </a:r>
            <a:r>
              <a:rPr lang="en-GB" dirty="0"/>
              <a:t> </a:t>
            </a:r>
            <a:r>
              <a:rPr lang="en-GB" dirty="0" err="1"/>
              <a:t>pesan</a:t>
            </a:r>
            <a:r>
              <a:rPr lang="en-GB" dirty="0"/>
              <a:t> </a:t>
            </a:r>
            <a:r>
              <a:rPr lang="en-GB" dirty="0" err="1"/>
              <a:t>atau</a:t>
            </a:r>
            <a:r>
              <a:rPr lang="en-GB" dirty="0"/>
              <a:t> data </a:t>
            </a:r>
            <a:r>
              <a:rPr lang="en-GB" dirty="0" err="1"/>
              <a:t>rahasia</a:t>
            </a:r>
            <a:r>
              <a:rPr lang="en-GB" dirty="0"/>
              <a:t> </a:t>
            </a:r>
            <a:r>
              <a:rPr lang="en-GB" dirty="0" err="1"/>
              <a:t>karakter</a:t>
            </a:r>
            <a:r>
              <a:rPr lang="en-GB" dirty="0"/>
              <a:t> "A":</a:t>
            </a:r>
          </a:p>
          <a:p>
            <a:pPr marL="4129088" lvl="8" indent="0">
              <a:buNone/>
            </a:pPr>
            <a:r>
              <a:rPr lang="en-GB" sz="1800" dirty="0"/>
              <a:t>(00001000 00101011 11011100)</a:t>
            </a:r>
          </a:p>
          <a:p>
            <a:pPr marL="4129088" lvl="8" indent="0">
              <a:buNone/>
            </a:pPr>
            <a:r>
              <a:rPr lang="en-GB" sz="1800" dirty="0"/>
              <a:t>(11100000 11000100 00010101)</a:t>
            </a:r>
          </a:p>
          <a:p>
            <a:pPr marL="4129088" lvl="8" indent="0">
              <a:buNone/>
            </a:pPr>
            <a:r>
              <a:rPr lang="en-GB" sz="1800" dirty="0"/>
              <a:t>(00010011 10101010 01100011)</a:t>
            </a:r>
          </a:p>
          <a:p>
            <a:pPr marL="0" indent="0" algn="just">
              <a:buNone/>
            </a:pPr>
            <a:r>
              <a:rPr lang="en-GB" dirty="0" err="1"/>
              <a:t>Karakter</a:t>
            </a:r>
            <a:r>
              <a:rPr lang="en-GB" dirty="0"/>
              <a:t> "A" </a:t>
            </a:r>
            <a:r>
              <a:rPr lang="en-GB" dirty="0" err="1"/>
              <a:t>mempunyai</a:t>
            </a:r>
            <a:r>
              <a:rPr lang="en-GB" dirty="0"/>
              <a:t> </a:t>
            </a:r>
            <a:r>
              <a:rPr lang="en-GB" dirty="0" err="1"/>
              <a:t>nilai</a:t>
            </a:r>
            <a:r>
              <a:rPr lang="en-GB" dirty="0"/>
              <a:t> </a:t>
            </a:r>
            <a:r>
              <a:rPr lang="en-GB" dirty="0" err="1"/>
              <a:t>biner</a:t>
            </a:r>
            <a:r>
              <a:rPr lang="en-GB" dirty="0"/>
              <a:t> 01000001, </a:t>
            </a:r>
            <a:r>
              <a:rPr lang="en-GB" dirty="0" err="1"/>
              <a:t>maka</a:t>
            </a:r>
            <a:r>
              <a:rPr lang="en-GB" dirty="0"/>
              <a:t> bit </a:t>
            </a:r>
            <a:r>
              <a:rPr lang="en-GB" dirty="0" err="1"/>
              <a:t>hasil</a:t>
            </a:r>
            <a:r>
              <a:rPr lang="en-GB" dirty="0"/>
              <a:t> </a:t>
            </a:r>
            <a:r>
              <a:rPr lang="en-GB" dirty="0" err="1"/>
              <a:t>penyisipannya</a:t>
            </a:r>
            <a:r>
              <a:rPr lang="id-ID" dirty="0"/>
              <a:t> </a:t>
            </a:r>
            <a:r>
              <a:rPr lang="en-GB" dirty="0" err="1"/>
              <a:t>adalah</a:t>
            </a:r>
            <a:r>
              <a:rPr lang="en-GB" dirty="0"/>
              <a:t>:</a:t>
            </a:r>
          </a:p>
          <a:p>
            <a:pPr marL="4129088" lvl="8" indent="0">
              <a:buNone/>
            </a:pPr>
            <a:r>
              <a:rPr lang="en-GB" sz="1800" dirty="0"/>
              <a:t>(00001000 00101011 11011100)</a:t>
            </a:r>
          </a:p>
          <a:p>
            <a:pPr marL="4129088" lvl="8" indent="0">
              <a:buNone/>
            </a:pPr>
            <a:r>
              <a:rPr lang="en-GB" sz="1800" dirty="0"/>
              <a:t>(11100000 11000100 0001010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)</a:t>
            </a:r>
          </a:p>
          <a:p>
            <a:pPr marL="4129088" lvl="8" indent="0">
              <a:buNone/>
            </a:pPr>
            <a:r>
              <a:rPr lang="en-GB" sz="1800" dirty="0"/>
              <a:t>(0001001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 1010101</a:t>
            </a:r>
            <a:r>
              <a:rPr lang="en-GB" sz="1800" dirty="0">
                <a:solidFill>
                  <a:srgbClr val="FF0000"/>
                </a:solidFill>
              </a:rPr>
              <a:t>1</a:t>
            </a:r>
            <a:r>
              <a:rPr lang="en-GB" sz="1800" dirty="0"/>
              <a:t> 01100011</a:t>
            </a:r>
            <a:r>
              <a:rPr lang="id-ID" sz="1800" dirty="0"/>
              <a:t>)</a:t>
            </a:r>
            <a:endParaRPr lang="en-GB" sz="1800" dirty="0"/>
          </a:p>
          <a:p>
            <a:pPr marL="0" indent="0">
              <a:buNone/>
            </a:pPr>
            <a:r>
              <a:rPr lang="en-GB" dirty="0"/>
              <a:t>Bit-bit yang </a:t>
            </a:r>
            <a:r>
              <a:rPr lang="en-GB" dirty="0" err="1"/>
              <a:t>nilainya</a:t>
            </a:r>
            <a:r>
              <a:rPr lang="en-GB" dirty="0"/>
              <a:t> </a:t>
            </a:r>
            <a:r>
              <a:rPr lang="en-GB" dirty="0" err="1"/>
              <a:t>berganti</a:t>
            </a:r>
            <a:r>
              <a:rPr lang="en-GB" dirty="0"/>
              <a:t> </a:t>
            </a:r>
            <a:r>
              <a:rPr lang="en-GB" dirty="0" err="1"/>
              <a:t>ada</a:t>
            </a:r>
            <a:r>
              <a:rPr lang="en-GB" dirty="0"/>
              <a:t> 3 </a:t>
            </a:r>
            <a:r>
              <a:rPr lang="en-GB" dirty="0" err="1"/>
              <a:t>dalam</a:t>
            </a:r>
            <a:r>
              <a:rPr lang="en-GB" dirty="0"/>
              <a:t> 8 Byte yang </a:t>
            </a:r>
            <a:r>
              <a:rPr lang="en-GB" dirty="0" err="1"/>
              <a:t>digunakan</a:t>
            </a:r>
            <a:r>
              <a:rPr lang="en-GB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085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12192000" cy="627529"/>
          </a:xfrm>
        </p:spPr>
        <p:txBody>
          <a:bodyPr/>
          <a:lstStyle/>
          <a:p>
            <a:r>
              <a:rPr lang="id-ID" dirty="0"/>
              <a:t>LSB</a:t>
            </a:r>
            <a:endParaRPr lang="en-US" dirty="0"/>
          </a:p>
        </p:txBody>
      </p:sp>
      <p:sp>
        <p:nvSpPr>
          <p:cNvPr id="8" name="Right Arrow 7">
            <a:hlinkClick r:id="rId2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CD8E61D-7649-410C-A544-54090B0ABCCC}"/>
              </a:ext>
            </a:extLst>
          </p:cNvPr>
          <p:cNvSpPr txBox="1">
            <a:spLocks/>
          </p:cNvSpPr>
          <p:nvPr/>
        </p:nvSpPr>
        <p:spPr>
          <a:xfrm>
            <a:off x="416858" y="842682"/>
            <a:ext cx="5208087" cy="49830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9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GB" sz="1600" dirty="0" err="1"/>
              <a:t>Contoh</a:t>
            </a:r>
            <a:r>
              <a:rPr lang="id-ID" sz="1600" dirty="0"/>
              <a:t> </a:t>
            </a:r>
            <a:r>
              <a:rPr lang="en-GB" sz="1600" dirty="0" err="1"/>
              <a:t>lainnya</a:t>
            </a:r>
            <a:r>
              <a:rPr lang="en-GB" sz="1600" dirty="0"/>
              <a:t> </a:t>
            </a:r>
            <a:r>
              <a:rPr lang="en-GB" sz="1600" dirty="0" err="1"/>
              <a:t>adalah</a:t>
            </a:r>
            <a:r>
              <a:rPr lang="en-GB" sz="1600" dirty="0"/>
              <a:t> </a:t>
            </a:r>
            <a:r>
              <a:rPr lang="en-GB" sz="1600" dirty="0" err="1"/>
              <a:t>diambil</a:t>
            </a:r>
            <a:r>
              <a:rPr lang="en-GB" sz="1600" dirty="0"/>
              <a:t> 8 pixel </a:t>
            </a:r>
            <a:r>
              <a:rPr lang="en-GB" sz="1600" dirty="0" err="1"/>
              <a:t>dari</a:t>
            </a:r>
            <a:r>
              <a:rPr lang="en-GB" sz="1600" dirty="0"/>
              <a:t> </a:t>
            </a:r>
            <a:r>
              <a:rPr lang="en-GB" sz="1600" dirty="0" err="1"/>
              <a:t>sebuah</a:t>
            </a:r>
            <a:r>
              <a:rPr lang="en-GB" sz="1600" dirty="0"/>
              <a:t> </a:t>
            </a:r>
            <a:r>
              <a:rPr lang="en-GB" sz="1600" dirty="0" err="1"/>
              <a:t>gambar</a:t>
            </a:r>
            <a:r>
              <a:rPr lang="en-GB" sz="1600" dirty="0"/>
              <a:t>, </a:t>
            </a:r>
            <a:r>
              <a:rPr lang="en-GB" sz="1600" dirty="0" err="1"/>
              <a:t>maka</a:t>
            </a:r>
            <a:r>
              <a:rPr lang="en-GB" sz="1600" dirty="0"/>
              <a:t> data </a:t>
            </a:r>
            <a:r>
              <a:rPr lang="en-GB" sz="1600" dirty="0" err="1"/>
              <a:t>rahasia</a:t>
            </a:r>
            <a:r>
              <a:rPr lang="en-GB" sz="1600" dirty="0"/>
              <a:t> yang </a:t>
            </a:r>
            <a:r>
              <a:rPr lang="en-GB" sz="1600" dirty="0" err="1"/>
              <a:t>dapat</a:t>
            </a:r>
            <a:r>
              <a:rPr lang="id-ID" sz="1600" dirty="0"/>
              <a:t> </a:t>
            </a:r>
            <a:r>
              <a:rPr lang="en-GB" sz="1600" dirty="0" err="1"/>
              <a:t>dimasukkan</a:t>
            </a:r>
            <a:r>
              <a:rPr lang="en-GB" sz="1600" dirty="0"/>
              <a:t> </a:t>
            </a:r>
            <a:r>
              <a:rPr lang="en-GB" sz="1600" dirty="0" err="1"/>
              <a:t>adalah</a:t>
            </a:r>
            <a:r>
              <a:rPr lang="en-GB" sz="1600" dirty="0"/>
              <a:t> 1 kata, </a:t>
            </a:r>
            <a:r>
              <a:rPr lang="en-GB" sz="1600" dirty="0" err="1"/>
              <a:t>contohnya</a:t>
            </a:r>
            <a:r>
              <a:rPr lang="en-GB" sz="1600" dirty="0"/>
              <a:t> </a:t>
            </a:r>
            <a:r>
              <a:rPr lang="en-GB" sz="1600" dirty="0" err="1"/>
              <a:t>adalah</a:t>
            </a:r>
            <a:r>
              <a:rPr lang="en-GB" sz="1600" dirty="0"/>
              <a:t> "ADA“</a:t>
            </a:r>
            <a:endParaRPr lang="id-ID" sz="1600" dirty="0"/>
          </a:p>
          <a:p>
            <a:pPr marL="0" indent="0">
              <a:buNone/>
            </a:pPr>
            <a:endParaRPr lang="en-GB" sz="1400" dirty="0"/>
          </a:p>
          <a:p>
            <a:pPr marL="539750" lvl="8" indent="0">
              <a:buNone/>
            </a:pPr>
            <a:r>
              <a:rPr lang="en-GB" sz="1800" dirty="0"/>
              <a:t>(10011011 01100100 01010000)</a:t>
            </a:r>
          </a:p>
          <a:p>
            <a:pPr marL="539750" lvl="8" indent="0">
              <a:buNone/>
            </a:pPr>
            <a:r>
              <a:rPr lang="en-GB" sz="1800" dirty="0"/>
              <a:t>(10010011 01010101 01001000)</a:t>
            </a:r>
          </a:p>
          <a:p>
            <a:pPr marL="539750" lvl="8" indent="0">
              <a:buNone/>
            </a:pPr>
            <a:r>
              <a:rPr lang="en-GB" sz="1800" dirty="0"/>
              <a:t>(10011010 01010111 01001110)</a:t>
            </a:r>
          </a:p>
          <a:p>
            <a:pPr marL="539750" lvl="8" indent="0">
              <a:buNone/>
            </a:pPr>
            <a:r>
              <a:rPr lang="en-GB" sz="1800" dirty="0"/>
              <a:t>(10011010 01010101 01010000)</a:t>
            </a:r>
          </a:p>
          <a:p>
            <a:pPr marL="539750" lvl="8" indent="0">
              <a:buNone/>
            </a:pPr>
            <a:r>
              <a:rPr lang="en-GB" sz="1800" dirty="0"/>
              <a:t>(10001000 01000001 00111111)</a:t>
            </a:r>
          </a:p>
          <a:p>
            <a:pPr marL="539750" lvl="8" indent="0">
              <a:buNone/>
            </a:pPr>
            <a:r>
              <a:rPr lang="en-GB" sz="1800" dirty="0"/>
              <a:t>(01101001 00100010 00110100)</a:t>
            </a:r>
          </a:p>
          <a:p>
            <a:pPr marL="539750" lvl="8" indent="0">
              <a:buNone/>
            </a:pPr>
            <a:r>
              <a:rPr lang="en-GB" sz="1800" dirty="0"/>
              <a:t>(01101101 00100111 00110010)</a:t>
            </a:r>
          </a:p>
          <a:p>
            <a:pPr marL="539750" lvl="8" indent="0">
              <a:buNone/>
            </a:pPr>
            <a:r>
              <a:rPr lang="en-GB" sz="1800" dirty="0"/>
              <a:t>(01111001 00110011 00110101)</a:t>
            </a:r>
            <a:endParaRPr lang="id-ID" sz="1800" dirty="0"/>
          </a:p>
          <a:p>
            <a:pPr marL="539750" lvl="8" indent="0">
              <a:buNone/>
            </a:pPr>
            <a:endParaRPr lang="id-ID" sz="1800" dirty="0"/>
          </a:p>
          <a:p>
            <a:pPr marL="0" indent="0" algn="just">
              <a:buNone/>
            </a:pPr>
            <a:r>
              <a:rPr lang="en-GB" sz="1600" dirty="0"/>
              <a:t>Kata "ADA" </a:t>
            </a:r>
            <a:r>
              <a:rPr lang="en-GB" sz="1600" dirty="0" err="1"/>
              <a:t>mempunyai</a:t>
            </a:r>
            <a:r>
              <a:rPr lang="en-GB" sz="1600" dirty="0"/>
              <a:t> </a:t>
            </a:r>
            <a:r>
              <a:rPr lang="en-GB" sz="1600" dirty="0" err="1"/>
              <a:t>biner</a:t>
            </a:r>
            <a:r>
              <a:rPr lang="en-GB" sz="1600" dirty="0"/>
              <a:t> A = 01000001, D = 01000100,</a:t>
            </a:r>
            <a:r>
              <a:rPr lang="id-ID" sz="1600" dirty="0"/>
              <a:t> </a:t>
            </a:r>
            <a:r>
              <a:rPr lang="en-GB" sz="1600" dirty="0" err="1"/>
              <a:t>maka</a:t>
            </a:r>
            <a:r>
              <a:rPr lang="en-GB" sz="1600" dirty="0"/>
              <a:t> bit </a:t>
            </a:r>
            <a:r>
              <a:rPr lang="en-GB" sz="1600" dirty="0" err="1"/>
              <a:t>hasil</a:t>
            </a:r>
            <a:r>
              <a:rPr lang="id-ID" sz="1600" dirty="0"/>
              <a:t> </a:t>
            </a:r>
            <a:r>
              <a:rPr lang="en-GB" sz="1600" dirty="0" err="1"/>
              <a:t>penyisipannya</a:t>
            </a:r>
            <a:r>
              <a:rPr lang="en-GB" sz="1600" dirty="0"/>
              <a:t> </a:t>
            </a:r>
            <a:r>
              <a:rPr lang="en-GB" sz="1600" dirty="0" err="1"/>
              <a:t>adalah</a:t>
            </a:r>
            <a:r>
              <a:rPr lang="en-GB" sz="1600" dirty="0"/>
              <a:t>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28D793-7659-4D95-935E-D712A909C932}"/>
              </a:ext>
            </a:extLst>
          </p:cNvPr>
          <p:cNvSpPr txBox="1">
            <a:spLocks/>
          </p:cNvSpPr>
          <p:nvPr/>
        </p:nvSpPr>
        <p:spPr>
          <a:xfrm>
            <a:off x="6567055" y="785763"/>
            <a:ext cx="5208087" cy="49830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9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725" lvl="2" indent="0">
              <a:buNone/>
            </a:pPr>
            <a:r>
              <a:rPr lang="en-GB" sz="1800" dirty="0"/>
              <a:t>(1001101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 0110010</a:t>
            </a:r>
            <a:r>
              <a:rPr lang="en-GB" sz="1800" dirty="0">
                <a:solidFill>
                  <a:srgbClr val="FF0000"/>
                </a:solidFill>
              </a:rPr>
              <a:t>1</a:t>
            </a:r>
            <a:r>
              <a:rPr lang="en-GB" sz="1800" dirty="0"/>
              <a:t> 01010000)</a:t>
            </a:r>
          </a:p>
          <a:p>
            <a:pPr marL="720725" lvl="2" indent="0">
              <a:buNone/>
            </a:pPr>
            <a:r>
              <a:rPr lang="en-GB" sz="1800" dirty="0"/>
              <a:t>(1001001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 0101010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 01001000)</a:t>
            </a:r>
          </a:p>
          <a:p>
            <a:pPr marL="720725" lvl="2" indent="0">
              <a:buNone/>
            </a:pPr>
            <a:r>
              <a:rPr lang="en-GB" sz="1800" dirty="0"/>
              <a:t>(10011010 01010111 01001110)</a:t>
            </a:r>
          </a:p>
          <a:p>
            <a:pPr marL="720725" lvl="2" indent="0">
              <a:buNone/>
            </a:pPr>
            <a:r>
              <a:rPr lang="en-GB" sz="1800" dirty="0"/>
              <a:t>(1001101</a:t>
            </a:r>
            <a:r>
              <a:rPr lang="en-GB" sz="1800" dirty="0">
                <a:solidFill>
                  <a:srgbClr val="FF0000"/>
                </a:solidFill>
              </a:rPr>
              <a:t>1</a:t>
            </a:r>
            <a:r>
              <a:rPr lang="en-GB" sz="1800" dirty="0"/>
              <a:t> 0101010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 01010000)</a:t>
            </a:r>
          </a:p>
          <a:p>
            <a:pPr marL="720725" lvl="2" indent="0">
              <a:buNone/>
            </a:pPr>
            <a:r>
              <a:rPr lang="en-GB" sz="1800" dirty="0"/>
              <a:t>(10001000 01000001 0011111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)</a:t>
            </a:r>
          </a:p>
          <a:p>
            <a:pPr marL="720725" lvl="2" indent="0">
              <a:buNone/>
            </a:pPr>
            <a:r>
              <a:rPr lang="en-GB" sz="1800" dirty="0"/>
              <a:t>(0110100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 00100010 0011010</a:t>
            </a:r>
            <a:r>
              <a:rPr lang="en-GB" sz="1800" dirty="0">
                <a:solidFill>
                  <a:srgbClr val="FF0000"/>
                </a:solidFill>
              </a:rPr>
              <a:t>1</a:t>
            </a:r>
            <a:r>
              <a:rPr lang="en-GB" sz="1800" dirty="0"/>
              <a:t>)</a:t>
            </a:r>
          </a:p>
          <a:p>
            <a:pPr marL="720725" lvl="2" indent="0">
              <a:buNone/>
            </a:pPr>
            <a:r>
              <a:rPr lang="en-GB" sz="1800" dirty="0"/>
              <a:t>(0110110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 0010011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 00110010)</a:t>
            </a:r>
          </a:p>
          <a:p>
            <a:pPr marL="720725" lvl="2" indent="0">
              <a:buNone/>
            </a:pPr>
            <a:r>
              <a:rPr lang="en-GB" sz="1800" dirty="0"/>
              <a:t>(0111100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 0011001</a:t>
            </a:r>
            <a:r>
              <a:rPr lang="en-GB" sz="1800" dirty="0">
                <a:solidFill>
                  <a:srgbClr val="FF0000"/>
                </a:solidFill>
              </a:rPr>
              <a:t>0</a:t>
            </a:r>
            <a:r>
              <a:rPr lang="en-GB" sz="1800" dirty="0"/>
              <a:t> 00110101)</a:t>
            </a:r>
          </a:p>
          <a:p>
            <a:pPr marL="0" indent="0">
              <a:buNone/>
            </a:pPr>
            <a:endParaRPr lang="id-ID" dirty="0"/>
          </a:p>
          <a:p>
            <a:pPr marL="0" indent="0" algn="just">
              <a:buNone/>
            </a:pPr>
            <a:r>
              <a:rPr lang="en-GB" dirty="0"/>
              <a:t>Bit-bit yang </a:t>
            </a:r>
            <a:r>
              <a:rPr lang="en-GB" dirty="0" err="1"/>
              <a:t>nilainya</a:t>
            </a:r>
            <a:r>
              <a:rPr lang="en-GB" dirty="0"/>
              <a:t> </a:t>
            </a:r>
            <a:r>
              <a:rPr lang="en-GB" dirty="0" err="1"/>
              <a:t>berganti</a:t>
            </a:r>
            <a:r>
              <a:rPr lang="en-GB" dirty="0"/>
              <a:t> </a:t>
            </a:r>
            <a:r>
              <a:rPr lang="en-GB" dirty="0" err="1"/>
              <a:t>ada</a:t>
            </a:r>
            <a:r>
              <a:rPr lang="en-GB" dirty="0"/>
              <a:t> 13 </a:t>
            </a:r>
            <a:r>
              <a:rPr lang="en-GB" dirty="0" err="1"/>
              <a:t>dalam</a:t>
            </a:r>
            <a:r>
              <a:rPr lang="en-GB" dirty="0"/>
              <a:t> 24 Byte yang </a:t>
            </a:r>
            <a:r>
              <a:rPr lang="en-GB" dirty="0" err="1"/>
              <a:t>digunakan</a:t>
            </a:r>
            <a:r>
              <a:rPr lang="en-GB" dirty="0"/>
              <a:t>.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40521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12192000" cy="627529"/>
          </a:xfrm>
        </p:spPr>
        <p:txBody>
          <a:bodyPr/>
          <a:lstStyle/>
          <a:p>
            <a:r>
              <a:rPr lang="id-ID" dirty="0"/>
              <a:t>ASCII</a:t>
            </a:r>
            <a:endParaRPr lang="en-US" dirty="0"/>
          </a:p>
        </p:txBody>
      </p:sp>
      <p:sp>
        <p:nvSpPr>
          <p:cNvPr id="8" name="Right Arrow 7">
            <a:hlinkClick r:id="rId2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CD8E61D-7649-410C-A544-54090B0ABCCC}"/>
              </a:ext>
            </a:extLst>
          </p:cNvPr>
          <p:cNvSpPr txBox="1">
            <a:spLocks/>
          </p:cNvSpPr>
          <p:nvPr/>
        </p:nvSpPr>
        <p:spPr>
          <a:xfrm>
            <a:off x="416858" y="842683"/>
            <a:ext cx="11511906" cy="14710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9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GB" dirty="0"/>
              <a:t>ASCII </a:t>
            </a:r>
            <a:r>
              <a:rPr lang="en-GB" dirty="0" err="1"/>
              <a:t>adalah</a:t>
            </a:r>
            <a:r>
              <a:rPr lang="en-GB" dirty="0"/>
              <a:t> </a:t>
            </a:r>
            <a:r>
              <a:rPr lang="en-GB" dirty="0" err="1"/>
              <a:t>singkatan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American Standard Code for Information Interchange.</a:t>
            </a:r>
            <a:r>
              <a:rPr lang="id-ID" dirty="0"/>
              <a:t> </a:t>
            </a:r>
            <a:r>
              <a:rPr lang="sv-SE" dirty="0"/>
              <a:t>Komputer hanya dapat memahami angka, jadi kode ASCII adalah representasi</a:t>
            </a:r>
            <a:r>
              <a:rPr lang="id-ID" dirty="0"/>
              <a:t> </a:t>
            </a:r>
            <a:r>
              <a:rPr lang="en-GB" dirty="0" err="1"/>
              <a:t>numerik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karakter</a:t>
            </a:r>
            <a:r>
              <a:rPr lang="en-GB" dirty="0"/>
              <a:t> </a:t>
            </a:r>
            <a:r>
              <a:rPr lang="en-GB" dirty="0" err="1"/>
              <a:t>seperti</a:t>
            </a:r>
            <a:r>
              <a:rPr lang="en-GB" dirty="0"/>
              <a:t> ’a’ </a:t>
            </a:r>
            <a:r>
              <a:rPr lang="en-GB" dirty="0" err="1"/>
              <a:t>atau</a:t>
            </a:r>
            <a:r>
              <a:rPr lang="en-GB" dirty="0"/>
              <a:t> ’@’ </a:t>
            </a:r>
            <a:r>
              <a:rPr lang="en-GB" dirty="0" err="1"/>
              <a:t>atau</a:t>
            </a:r>
            <a:r>
              <a:rPr lang="en-GB" dirty="0"/>
              <a:t> </a:t>
            </a:r>
            <a:r>
              <a:rPr lang="en-GB" dirty="0" err="1"/>
              <a:t>karakter</a:t>
            </a:r>
            <a:r>
              <a:rPr lang="en-GB" dirty="0"/>
              <a:t> </a:t>
            </a:r>
            <a:r>
              <a:rPr lang="en-GB" dirty="0" err="1"/>
              <a:t>lainnya</a:t>
            </a:r>
            <a:r>
              <a:rPr lang="en-GB" dirty="0"/>
              <a:t>. </a:t>
            </a:r>
            <a:r>
              <a:rPr lang="en-GB" dirty="0" err="1"/>
              <a:t>Kode</a:t>
            </a:r>
            <a:r>
              <a:rPr lang="en-GB" dirty="0"/>
              <a:t> ASCII</a:t>
            </a:r>
            <a:r>
              <a:rPr lang="id-ID" dirty="0"/>
              <a:t> </a:t>
            </a:r>
            <a:r>
              <a:rPr lang="en-GB" dirty="0" err="1"/>
              <a:t>memiliki</a:t>
            </a:r>
            <a:r>
              <a:rPr lang="en-GB" dirty="0"/>
              <a:t> </a:t>
            </a:r>
            <a:r>
              <a:rPr lang="en-GB" dirty="0" err="1"/>
              <a:t>komposisi</a:t>
            </a:r>
            <a:r>
              <a:rPr lang="en-GB" dirty="0"/>
              <a:t> </a:t>
            </a:r>
            <a:r>
              <a:rPr lang="en-GB" dirty="0" err="1"/>
              <a:t>bilangan</a:t>
            </a:r>
            <a:r>
              <a:rPr lang="en-GB" dirty="0"/>
              <a:t> </a:t>
            </a:r>
            <a:r>
              <a:rPr lang="en-GB" dirty="0" err="1"/>
              <a:t>biner</a:t>
            </a:r>
            <a:r>
              <a:rPr lang="en-GB" dirty="0"/>
              <a:t> </a:t>
            </a:r>
            <a:r>
              <a:rPr lang="en-GB" dirty="0" err="1"/>
              <a:t>sebanyak</a:t>
            </a:r>
            <a:r>
              <a:rPr lang="en-GB" dirty="0"/>
              <a:t> 8 bit. </a:t>
            </a:r>
            <a:r>
              <a:rPr lang="en-GB" dirty="0" err="1"/>
              <a:t>Dimulai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00000000 </a:t>
            </a:r>
            <a:r>
              <a:rPr lang="en-GB" dirty="0" err="1"/>
              <a:t>hingga</a:t>
            </a:r>
            <a:r>
              <a:rPr lang="id-ID" dirty="0"/>
              <a:t> </a:t>
            </a:r>
            <a:r>
              <a:rPr lang="en-GB" dirty="0"/>
              <a:t>11111111. Total </a:t>
            </a:r>
            <a:r>
              <a:rPr lang="en-GB" dirty="0" err="1"/>
              <a:t>kombinasi</a:t>
            </a:r>
            <a:r>
              <a:rPr lang="en-GB" dirty="0"/>
              <a:t> yang </a:t>
            </a:r>
            <a:r>
              <a:rPr lang="en-GB" dirty="0" err="1"/>
              <a:t>dihasilkan</a:t>
            </a:r>
            <a:r>
              <a:rPr lang="en-GB" dirty="0"/>
              <a:t> ASCII </a:t>
            </a:r>
            <a:r>
              <a:rPr lang="en-GB" dirty="0" err="1"/>
              <a:t>sebanyak</a:t>
            </a:r>
            <a:r>
              <a:rPr lang="en-GB" dirty="0"/>
              <a:t> 256, </a:t>
            </a:r>
            <a:r>
              <a:rPr lang="en-GB" dirty="0" err="1"/>
              <a:t>dimulai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kode</a:t>
            </a:r>
            <a:r>
              <a:rPr lang="id-ID" dirty="0"/>
              <a:t> </a:t>
            </a:r>
            <a:r>
              <a:rPr lang="en-GB" dirty="0"/>
              <a:t>0 </a:t>
            </a:r>
            <a:r>
              <a:rPr lang="en-GB" dirty="0" err="1"/>
              <a:t>hingga</a:t>
            </a:r>
            <a:r>
              <a:rPr lang="en-GB" dirty="0"/>
              <a:t> 255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sistem</a:t>
            </a:r>
            <a:r>
              <a:rPr lang="en-GB" dirty="0"/>
              <a:t> </a:t>
            </a:r>
            <a:r>
              <a:rPr lang="en-GB" dirty="0" err="1"/>
              <a:t>bilangan</a:t>
            </a:r>
            <a:r>
              <a:rPr lang="en-GB" dirty="0"/>
              <a:t> </a:t>
            </a:r>
            <a:r>
              <a:rPr lang="en-GB" dirty="0" err="1"/>
              <a:t>desimal</a:t>
            </a:r>
            <a:r>
              <a:rPr lang="en-GB" dirty="0"/>
              <a:t>. [3]</a:t>
            </a:r>
            <a:endParaRPr lang="en-GB" sz="16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28D793-7659-4D95-935E-D712A909C932}"/>
              </a:ext>
            </a:extLst>
          </p:cNvPr>
          <p:cNvSpPr txBox="1">
            <a:spLocks/>
          </p:cNvSpPr>
          <p:nvPr/>
        </p:nvSpPr>
        <p:spPr>
          <a:xfrm>
            <a:off x="6567055" y="785763"/>
            <a:ext cx="5208087" cy="49830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9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725" lvl="2" indent="0">
              <a:buNone/>
            </a:pPr>
            <a:endParaRPr lang="en-GB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25B9A9-60DE-4FBA-A6D6-B69F437C1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346" y="2313709"/>
            <a:ext cx="7243418" cy="404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9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Citra Digital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dirty="0"/>
              <a:t>Citra </a:t>
            </a:r>
            <a:r>
              <a:rPr lang="en-GB" dirty="0" err="1"/>
              <a:t>atau</a:t>
            </a:r>
            <a:r>
              <a:rPr lang="en-GB" dirty="0"/>
              <a:t> </a:t>
            </a:r>
            <a:r>
              <a:rPr lang="en-GB" dirty="0" err="1"/>
              <a:t>gambar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didefinisikan</a:t>
            </a:r>
            <a:r>
              <a:rPr lang="en-GB" dirty="0"/>
              <a:t> </a:t>
            </a:r>
            <a:r>
              <a:rPr lang="en-GB" dirty="0" err="1"/>
              <a:t>sebagai</a:t>
            </a:r>
            <a:r>
              <a:rPr lang="en-GB" dirty="0"/>
              <a:t> </a:t>
            </a:r>
            <a:r>
              <a:rPr lang="en-GB" dirty="0" err="1"/>
              <a:t>sebuah</a:t>
            </a:r>
            <a:r>
              <a:rPr lang="en-GB" dirty="0"/>
              <a:t> </a:t>
            </a:r>
            <a:r>
              <a:rPr lang="en-GB" dirty="0" err="1"/>
              <a:t>fungsi</a:t>
            </a:r>
            <a:r>
              <a:rPr lang="en-GB" dirty="0"/>
              <a:t> </a:t>
            </a:r>
            <a:r>
              <a:rPr lang="en-GB" dirty="0" err="1"/>
              <a:t>dua</a:t>
            </a:r>
            <a:r>
              <a:rPr lang="en-GB" dirty="0"/>
              <a:t> </a:t>
            </a:r>
            <a:r>
              <a:rPr lang="en-GB" dirty="0" err="1"/>
              <a:t>dimensi</a:t>
            </a:r>
            <a:r>
              <a:rPr lang="en-GB" dirty="0"/>
              <a:t>,</a:t>
            </a:r>
            <a:r>
              <a:rPr lang="id-ID" dirty="0"/>
              <a:t> </a:t>
            </a:r>
            <a:r>
              <a:rPr lang="en-GB" dirty="0"/>
              <a:t>f(</a:t>
            </a:r>
            <a:r>
              <a:rPr lang="en-GB" dirty="0" err="1"/>
              <a:t>x,y</a:t>
            </a:r>
            <a:r>
              <a:rPr lang="en-GB" dirty="0"/>
              <a:t>), x dan y </a:t>
            </a:r>
            <a:r>
              <a:rPr lang="en-GB" dirty="0" err="1"/>
              <a:t>adalah</a:t>
            </a:r>
            <a:r>
              <a:rPr lang="en-GB" dirty="0"/>
              <a:t> </a:t>
            </a:r>
            <a:r>
              <a:rPr lang="en-GB" dirty="0" err="1"/>
              <a:t>koordinat</a:t>
            </a:r>
            <a:r>
              <a:rPr lang="en-GB" dirty="0"/>
              <a:t> </a:t>
            </a:r>
            <a:r>
              <a:rPr lang="en-GB" dirty="0" err="1"/>
              <a:t>bidang</a:t>
            </a:r>
            <a:r>
              <a:rPr lang="en-GB" dirty="0"/>
              <a:t> </a:t>
            </a:r>
            <a:r>
              <a:rPr lang="en-GB" dirty="0" err="1"/>
              <a:t>datar</a:t>
            </a:r>
            <a:r>
              <a:rPr lang="en-GB" dirty="0"/>
              <a:t>; dan </a:t>
            </a:r>
            <a:r>
              <a:rPr lang="en-GB" dirty="0" err="1"/>
              <a:t>harga</a:t>
            </a:r>
            <a:r>
              <a:rPr lang="en-GB" dirty="0"/>
              <a:t> </a:t>
            </a:r>
            <a:r>
              <a:rPr lang="en-GB" dirty="0" err="1"/>
              <a:t>fungsi</a:t>
            </a:r>
            <a:r>
              <a:rPr lang="en-GB" dirty="0"/>
              <a:t> f di </a:t>
            </a:r>
            <a:r>
              <a:rPr lang="en-GB" dirty="0" err="1"/>
              <a:t>setiap</a:t>
            </a:r>
            <a:r>
              <a:rPr lang="en-GB" dirty="0"/>
              <a:t> </a:t>
            </a:r>
            <a:r>
              <a:rPr lang="en-GB" dirty="0" err="1"/>
              <a:t>pasangan</a:t>
            </a:r>
            <a:r>
              <a:rPr lang="id-ID" dirty="0"/>
              <a:t> </a:t>
            </a:r>
            <a:r>
              <a:rPr lang="en-GB" dirty="0" err="1"/>
              <a:t>koordinat</a:t>
            </a:r>
            <a:r>
              <a:rPr lang="en-GB" dirty="0"/>
              <a:t> (</a:t>
            </a:r>
            <a:r>
              <a:rPr lang="en-GB" dirty="0" err="1"/>
              <a:t>x,y</a:t>
            </a:r>
            <a:r>
              <a:rPr lang="en-GB" dirty="0"/>
              <a:t>) </a:t>
            </a:r>
            <a:r>
              <a:rPr lang="en-GB" dirty="0" err="1"/>
              <a:t>disebut</a:t>
            </a:r>
            <a:r>
              <a:rPr lang="en-GB" dirty="0"/>
              <a:t> </a:t>
            </a:r>
            <a:r>
              <a:rPr lang="en-GB" dirty="0" err="1"/>
              <a:t>intensitas</a:t>
            </a:r>
            <a:r>
              <a:rPr lang="en-GB" dirty="0"/>
              <a:t> </a:t>
            </a:r>
            <a:r>
              <a:rPr lang="en-GB" dirty="0" err="1"/>
              <a:t>atau</a:t>
            </a:r>
            <a:r>
              <a:rPr lang="en-GB" dirty="0"/>
              <a:t> level </a:t>
            </a:r>
            <a:r>
              <a:rPr lang="en-GB" dirty="0" err="1"/>
              <a:t>keabuan</a:t>
            </a:r>
            <a:r>
              <a:rPr lang="en-GB" dirty="0"/>
              <a:t> (grey level)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gambar</a:t>
            </a:r>
            <a:r>
              <a:rPr lang="en-GB" dirty="0"/>
              <a:t> di</a:t>
            </a:r>
            <a:r>
              <a:rPr lang="id-ID" dirty="0"/>
              <a:t> </a:t>
            </a:r>
            <a:r>
              <a:rPr lang="en-GB" dirty="0" err="1"/>
              <a:t>titik</a:t>
            </a:r>
            <a:r>
              <a:rPr lang="en-GB" dirty="0"/>
              <a:t> </a:t>
            </a:r>
            <a:r>
              <a:rPr lang="en-GB" dirty="0" err="1"/>
              <a:t>itu</a:t>
            </a:r>
            <a:r>
              <a:rPr lang="en-GB" dirty="0"/>
              <a:t> [8]. Citra </a:t>
            </a:r>
            <a:r>
              <a:rPr lang="en-GB" dirty="0" err="1"/>
              <a:t>ada</a:t>
            </a:r>
            <a:r>
              <a:rPr lang="en-GB" dirty="0"/>
              <a:t> 2 </a:t>
            </a:r>
            <a:r>
              <a:rPr lang="en-GB" dirty="0" err="1"/>
              <a:t>macam</a:t>
            </a:r>
            <a:r>
              <a:rPr lang="en-GB" dirty="0"/>
              <a:t>, </a:t>
            </a:r>
            <a:r>
              <a:rPr lang="en-GB" dirty="0" err="1"/>
              <a:t>yaitu</a:t>
            </a:r>
            <a:r>
              <a:rPr lang="en-GB" dirty="0"/>
              <a:t>: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dirty="0"/>
              <a:t>Citra </a:t>
            </a:r>
            <a:r>
              <a:rPr lang="en-GB" dirty="0" err="1"/>
              <a:t>kontinu</a:t>
            </a:r>
            <a:r>
              <a:rPr lang="en-GB" dirty="0"/>
              <a:t>, </a:t>
            </a:r>
            <a:r>
              <a:rPr lang="en-GB" dirty="0" err="1"/>
              <a:t>yaitu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yang </a:t>
            </a:r>
            <a:r>
              <a:rPr lang="en-GB" dirty="0" err="1"/>
              <a:t>dihasilkan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sistem</a:t>
            </a:r>
            <a:r>
              <a:rPr lang="en-GB" dirty="0"/>
              <a:t> </a:t>
            </a:r>
            <a:r>
              <a:rPr lang="en-GB" dirty="0" err="1"/>
              <a:t>optik</a:t>
            </a:r>
            <a:r>
              <a:rPr lang="en-GB" dirty="0"/>
              <a:t> yang </a:t>
            </a:r>
            <a:r>
              <a:rPr lang="en-GB" dirty="0" err="1"/>
              <a:t>menerima</a:t>
            </a:r>
            <a:r>
              <a:rPr lang="en-GB" dirty="0"/>
              <a:t> </a:t>
            </a:r>
            <a:r>
              <a:rPr lang="en-GB" dirty="0" err="1"/>
              <a:t>sinyal</a:t>
            </a:r>
            <a:r>
              <a:rPr lang="id-ID" dirty="0"/>
              <a:t> </a:t>
            </a:r>
            <a:r>
              <a:rPr lang="en-GB" dirty="0" err="1"/>
              <a:t>analog</a:t>
            </a:r>
            <a:r>
              <a:rPr lang="en-GB" dirty="0"/>
              <a:t>, </a:t>
            </a:r>
            <a:r>
              <a:rPr lang="en-GB" dirty="0" err="1"/>
              <a:t>misal</a:t>
            </a:r>
            <a:r>
              <a:rPr lang="en-GB" dirty="0"/>
              <a:t>: </a:t>
            </a:r>
            <a:r>
              <a:rPr lang="en-GB" dirty="0" err="1"/>
              <a:t>mata</a:t>
            </a:r>
            <a:r>
              <a:rPr lang="en-GB" dirty="0"/>
              <a:t> </a:t>
            </a:r>
            <a:r>
              <a:rPr lang="en-GB" dirty="0" err="1"/>
              <a:t>manusia</a:t>
            </a:r>
            <a:r>
              <a:rPr lang="en-GB" dirty="0"/>
              <a:t> dan </a:t>
            </a:r>
            <a:r>
              <a:rPr lang="en-GB" dirty="0" err="1"/>
              <a:t>kamera</a:t>
            </a:r>
            <a:r>
              <a:rPr lang="en-GB" dirty="0"/>
              <a:t> </a:t>
            </a:r>
            <a:r>
              <a:rPr lang="en-GB" dirty="0" err="1"/>
              <a:t>analog</a:t>
            </a:r>
            <a:r>
              <a:rPr lang="en-GB" dirty="0"/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dirty="0"/>
              <a:t>Citra </a:t>
            </a:r>
            <a:r>
              <a:rPr lang="en-GB" dirty="0" err="1"/>
              <a:t>diskrit</a:t>
            </a:r>
            <a:r>
              <a:rPr lang="en-GB" dirty="0"/>
              <a:t>, </a:t>
            </a:r>
            <a:r>
              <a:rPr lang="en-GB" dirty="0" err="1"/>
              <a:t>yaitu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yang </a:t>
            </a:r>
            <a:r>
              <a:rPr lang="en-GB" dirty="0" err="1"/>
              <a:t>dihasilkan</a:t>
            </a:r>
            <a:r>
              <a:rPr lang="en-GB" dirty="0"/>
              <a:t> </a:t>
            </a:r>
            <a:r>
              <a:rPr lang="en-GB" dirty="0" err="1"/>
              <a:t>melalui</a:t>
            </a:r>
            <a:r>
              <a:rPr lang="en-GB" dirty="0"/>
              <a:t> proses </a:t>
            </a:r>
            <a:r>
              <a:rPr lang="en-GB" dirty="0" err="1"/>
              <a:t>digitalisasi</a:t>
            </a:r>
            <a:r>
              <a:rPr lang="en-GB" dirty="0"/>
              <a:t> </a:t>
            </a:r>
            <a:r>
              <a:rPr lang="en-GB" dirty="0" err="1"/>
              <a:t>terhadap</a:t>
            </a:r>
            <a:r>
              <a:rPr lang="id-ID" dirty="0"/>
              <a:t>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kontinu</a:t>
            </a:r>
            <a:r>
              <a:rPr lang="en-GB" dirty="0"/>
              <a:t>.</a:t>
            </a:r>
            <a:endParaRPr lang="en-US" sz="2400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Pengolahan Citra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6155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Format File pada Citra Digital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Right Arrow 6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4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Citra Digital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dirty="0"/>
              <a:t>Agar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diolah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komputer</a:t>
            </a:r>
            <a:r>
              <a:rPr lang="en-GB" dirty="0"/>
              <a:t>, </a:t>
            </a:r>
            <a:r>
              <a:rPr lang="en-GB" dirty="0" err="1"/>
              <a:t>maka</a:t>
            </a:r>
            <a:r>
              <a:rPr lang="en-GB" dirty="0"/>
              <a:t> </a:t>
            </a:r>
            <a:r>
              <a:rPr lang="en-GB" dirty="0" err="1"/>
              <a:t>suatu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harus</a:t>
            </a:r>
            <a:r>
              <a:rPr lang="en-GB" dirty="0"/>
              <a:t> </a:t>
            </a:r>
            <a:r>
              <a:rPr lang="en-GB" dirty="0" err="1"/>
              <a:t>direpresentasikan</a:t>
            </a:r>
            <a:r>
              <a:rPr lang="id-ID" dirty="0"/>
              <a:t> </a:t>
            </a:r>
            <a:r>
              <a:rPr lang="en-GB" dirty="0" err="1"/>
              <a:t>secara</a:t>
            </a:r>
            <a:r>
              <a:rPr lang="en-GB" dirty="0"/>
              <a:t> numeric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nilai-nilai</a:t>
            </a:r>
            <a:r>
              <a:rPr lang="en-GB" dirty="0"/>
              <a:t> </a:t>
            </a:r>
            <a:r>
              <a:rPr lang="en-GB" dirty="0" err="1"/>
              <a:t>diskrit</a:t>
            </a:r>
            <a:r>
              <a:rPr lang="en-GB" dirty="0"/>
              <a:t>. </a:t>
            </a:r>
            <a:r>
              <a:rPr lang="en-GB" dirty="0" err="1"/>
              <a:t>Representasi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fungsi</a:t>
            </a:r>
            <a:r>
              <a:rPr lang="en-GB" dirty="0"/>
              <a:t> </a:t>
            </a:r>
            <a:r>
              <a:rPr lang="en-GB" dirty="0" err="1"/>
              <a:t>kontinyu</a:t>
            </a:r>
            <a:r>
              <a:rPr lang="id-ID" dirty="0"/>
              <a:t> </a:t>
            </a:r>
            <a:r>
              <a:rPr lang="en-GB" dirty="0" err="1"/>
              <a:t>menjadi</a:t>
            </a:r>
            <a:r>
              <a:rPr lang="en-GB" dirty="0"/>
              <a:t> </a:t>
            </a:r>
            <a:r>
              <a:rPr lang="en-GB" dirty="0" err="1"/>
              <a:t>nilai-nilai</a:t>
            </a:r>
            <a:r>
              <a:rPr lang="en-GB" dirty="0"/>
              <a:t> </a:t>
            </a:r>
            <a:r>
              <a:rPr lang="en-GB" dirty="0" err="1"/>
              <a:t>diskrit</a:t>
            </a:r>
            <a:r>
              <a:rPr lang="en-GB" dirty="0"/>
              <a:t> </a:t>
            </a:r>
            <a:r>
              <a:rPr lang="en-GB" dirty="0" err="1"/>
              <a:t>disebut</a:t>
            </a:r>
            <a:r>
              <a:rPr lang="en-GB" dirty="0"/>
              <a:t> </a:t>
            </a:r>
            <a:r>
              <a:rPr lang="en-GB" dirty="0" err="1"/>
              <a:t>digitalisasi</a:t>
            </a:r>
            <a:r>
              <a:rPr lang="en-GB" dirty="0"/>
              <a:t>, dan </a:t>
            </a:r>
            <a:r>
              <a:rPr lang="en-GB" dirty="0" err="1"/>
              <a:t>citra</a:t>
            </a:r>
            <a:r>
              <a:rPr lang="en-GB" dirty="0"/>
              <a:t> yang </a:t>
            </a:r>
            <a:r>
              <a:rPr lang="en-GB" dirty="0" err="1"/>
              <a:t>dihasilkan</a:t>
            </a:r>
            <a:r>
              <a:rPr lang="en-GB" dirty="0"/>
              <a:t> </a:t>
            </a:r>
            <a:r>
              <a:rPr lang="en-GB" dirty="0" err="1"/>
              <a:t>disebut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id-ID" dirty="0"/>
              <a:t> </a:t>
            </a:r>
            <a:r>
              <a:rPr lang="en-GB" dirty="0"/>
              <a:t>digital.</a:t>
            </a:r>
          </a:p>
          <a:p>
            <a:pPr marL="0" indent="0" algn="just">
              <a:buNone/>
            </a:pPr>
            <a:r>
              <a:rPr lang="en-GB" dirty="0"/>
              <a:t>Ada 3 </a:t>
            </a:r>
            <a:r>
              <a:rPr lang="en-GB" dirty="0" err="1"/>
              <a:t>bidang</a:t>
            </a:r>
            <a:r>
              <a:rPr lang="en-GB" dirty="0"/>
              <a:t> </a:t>
            </a:r>
            <a:r>
              <a:rPr lang="en-GB" dirty="0" err="1"/>
              <a:t>studi</a:t>
            </a:r>
            <a:r>
              <a:rPr lang="en-GB" dirty="0"/>
              <a:t> </a:t>
            </a:r>
            <a:r>
              <a:rPr lang="en-GB" dirty="0" err="1"/>
              <a:t>utama</a:t>
            </a:r>
            <a:r>
              <a:rPr lang="en-GB" dirty="0"/>
              <a:t> yang </a:t>
            </a:r>
            <a:r>
              <a:rPr lang="en-GB" dirty="0" err="1"/>
              <a:t>menangani</a:t>
            </a:r>
            <a:r>
              <a:rPr lang="en-GB" dirty="0"/>
              <a:t> </a:t>
            </a:r>
            <a:r>
              <a:rPr lang="en-GB" dirty="0" err="1"/>
              <a:t>pengolahan</a:t>
            </a:r>
            <a:r>
              <a:rPr lang="en-GB" dirty="0"/>
              <a:t> data </a:t>
            </a:r>
            <a:r>
              <a:rPr lang="en-GB" dirty="0" err="1"/>
              <a:t>atau</a:t>
            </a:r>
            <a:r>
              <a:rPr lang="en-GB" dirty="0"/>
              <a:t> </a:t>
            </a:r>
            <a:r>
              <a:rPr lang="en-GB" dirty="0" err="1"/>
              <a:t>informasi</a:t>
            </a:r>
            <a:r>
              <a:rPr lang="id-ID" dirty="0"/>
              <a:t> </a:t>
            </a:r>
            <a:r>
              <a:rPr lang="en-GB" dirty="0" err="1"/>
              <a:t>berbentuk</a:t>
            </a:r>
            <a:r>
              <a:rPr lang="en-GB" dirty="0"/>
              <a:t> </a:t>
            </a:r>
            <a:r>
              <a:rPr lang="en-GB" dirty="0" err="1"/>
              <a:t>gambar</a:t>
            </a:r>
            <a:r>
              <a:rPr lang="en-GB" dirty="0"/>
              <a:t> </a:t>
            </a:r>
            <a:r>
              <a:rPr lang="en-GB" dirty="0" err="1"/>
              <a:t>atau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, </a:t>
            </a:r>
            <a:r>
              <a:rPr lang="en-GB" dirty="0" err="1"/>
              <a:t>yaitu</a:t>
            </a:r>
            <a:r>
              <a:rPr lang="en-GB" dirty="0"/>
              <a:t>: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de-DE" dirty="0"/>
              <a:t>Grafika Komputer (Computer Graphics)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it-IT" dirty="0"/>
              <a:t>Pengolahan Citra (Image Processing)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dirty="0" err="1"/>
              <a:t>Pengenalan</a:t>
            </a:r>
            <a:r>
              <a:rPr lang="en-GB" dirty="0"/>
              <a:t> Pola (Pattern Recognition)</a:t>
            </a:r>
            <a:endParaRPr lang="en-US" sz="2400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Pengolahan Citra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6155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Format File pada Citra Digital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Right Arrow 6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33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Bab I</a:t>
            </a:r>
            <a:br>
              <a:rPr lang="en-ID" dirty="0"/>
            </a:br>
            <a:r>
              <a:rPr lang="id-ID" dirty="0"/>
              <a:t>Latar Belakang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>
                <a:hlinkClick r:id="rId2" action="ppaction://hlinksldjump"/>
              </a:rPr>
              <a:t>Latar</a:t>
            </a:r>
            <a:r>
              <a:rPr lang="en-ID" dirty="0">
                <a:hlinkClick r:id="rId2" action="ppaction://hlinksldjump"/>
              </a:rPr>
              <a:t> </a:t>
            </a:r>
            <a:r>
              <a:rPr lang="en-ID" dirty="0" err="1">
                <a:hlinkClick r:id="rId2" action="ppaction://hlinksldjump"/>
              </a:rPr>
              <a:t>Belakang</a:t>
            </a:r>
            <a:r>
              <a:rPr lang="id-ID" dirty="0">
                <a:hlinkClick r:id="rId2" action="ppaction://hlinksldjump"/>
              </a:rPr>
              <a:t> Masalah</a:t>
            </a:r>
            <a:endParaRPr lang="id-ID" dirty="0"/>
          </a:p>
          <a:p>
            <a:r>
              <a:rPr lang="id-ID" dirty="0">
                <a:hlinkClick r:id="rId3" action="ppaction://hlinksldjump"/>
              </a:rPr>
              <a:t>B</a:t>
            </a:r>
            <a:r>
              <a:rPr lang="en-ID" dirty="0" err="1">
                <a:hlinkClick r:id="rId3" action="ppaction://hlinksldjump"/>
              </a:rPr>
              <a:t>atasan</a:t>
            </a:r>
            <a:r>
              <a:rPr lang="en-ID" dirty="0">
                <a:hlinkClick r:id="rId3" action="ppaction://hlinksldjump"/>
              </a:rPr>
              <a:t> </a:t>
            </a:r>
            <a:r>
              <a:rPr lang="en-ID" dirty="0" err="1">
                <a:hlinkClick r:id="rId3" action="ppaction://hlinksldjump"/>
              </a:rPr>
              <a:t>Masalah</a:t>
            </a:r>
            <a:endParaRPr lang="en-ID" dirty="0"/>
          </a:p>
          <a:p>
            <a:r>
              <a:rPr lang="en-ID" dirty="0" err="1">
                <a:hlinkClick r:id="rId4" action="ppaction://hlinksldjump"/>
              </a:rPr>
              <a:t>Rumusan</a:t>
            </a:r>
            <a:r>
              <a:rPr lang="en-ID" dirty="0">
                <a:hlinkClick r:id="rId4" action="ppaction://hlinksldjump"/>
              </a:rPr>
              <a:t> </a:t>
            </a:r>
            <a:r>
              <a:rPr lang="en-ID" dirty="0" err="1">
                <a:hlinkClick r:id="rId4" action="ppaction://hlinksldjump"/>
              </a:rPr>
              <a:t>Masalah</a:t>
            </a:r>
            <a:endParaRPr lang="en-ID" dirty="0"/>
          </a:p>
          <a:p>
            <a:r>
              <a:rPr lang="en-ID" dirty="0" err="1">
                <a:hlinkClick r:id="rId5" action="ppaction://hlinksldjump"/>
              </a:rPr>
              <a:t>Tujuan</a:t>
            </a:r>
            <a:r>
              <a:rPr lang="en-ID" dirty="0">
                <a:hlinkClick r:id="rId5" action="ppaction://hlinksldjump"/>
              </a:rPr>
              <a:t> Pen</a:t>
            </a:r>
            <a:r>
              <a:rPr lang="id-ID" dirty="0">
                <a:hlinkClick r:id="rId5" action="ppaction://hlinksldjump"/>
              </a:rPr>
              <a:t>e</a:t>
            </a:r>
            <a:r>
              <a:rPr lang="en-ID" dirty="0">
                <a:hlinkClick r:id="rId5" action="ppaction://hlinksldjump"/>
              </a:rPr>
              <a:t>li</a:t>
            </a:r>
            <a:r>
              <a:rPr lang="id-ID" dirty="0">
                <a:hlinkClick r:id="rId5" action="ppaction://hlinksldjump"/>
              </a:rPr>
              <a:t>ti</a:t>
            </a:r>
            <a:r>
              <a:rPr lang="en-ID" dirty="0">
                <a:hlinkClick r:id="rId5" action="ppaction://hlinksldjump"/>
              </a:rPr>
              <a:t>an</a:t>
            </a:r>
            <a:endParaRPr lang="en-ID" dirty="0"/>
          </a:p>
          <a:p>
            <a:r>
              <a:rPr lang="en-ID" dirty="0" err="1">
                <a:hlinkClick r:id="rId6" action="ppaction://hlinksldjump"/>
              </a:rPr>
              <a:t>Manfaat</a:t>
            </a:r>
            <a:r>
              <a:rPr lang="en-ID" dirty="0">
                <a:hlinkClick r:id="rId6" action="ppaction://hlinksldjump"/>
              </a:rPr>
              <a:t> Pen</a:t>
            </a:r>
            <a:r>
              <a:rPr lang="id-ID" dirty="0">
                <a:hlinkClick r:id="rId6" action="ppaction://hlinksldjump"/>
              </a:rPr>
              <a:t>e</a:t>
            </a:r>
            <a:r>
              <a:rPr lang="en-ID" dirty="0">
                <a:hlinkClick r:id="rId6" action="ppaction://hlinksldjump"/>
              </a:rPr>
              <a:t>li</a:t>
            </a:r>
            <a:r>
              <a:rPr lang="id-ID" dirty="0">
                <a:hlinkClick r:id="rId6" action="ppaction://hlinksldjump"/>
              </a:rPr>
              <a:t>ti</a:t>
            </a:r>
            <a:r>
              <a:rPr lang="en-ID" dirty="0">
                <a:hlinkClick r:id="rId6" action="ppaction://hlinksldjump"/>
              </a:rPr>
              <a:t>an</a:t>
            </a:r>
            <a:endParaRPr lang="en-ID" dirty="0"/>
          </a:p>
          <a:p>
            <a:r>
              <a:rPr lang="en-ID" dirty="0">
                <a:hlinkClick r:id="rId7" action="ppaction://hlinksldjump"/>
              </a:rPr>
              <a:t>J</a:t>
            </a:r>
            <a:r>
              <a:rPr lang="id-ID" dirty="0">
                <a:hlinkClick r:id="rId7" action="ppaction://hlinksldjump"/>
              </a:rPr>
              <a:t>enis Penelitian</a:t>
            </a:r>
            <a:endParaRPr lang="en-US" dirty="0"/>
          </a:p>
        </p:txBody>
      </p:sp>
      <p:sp>
        <p:nvSpPr>
          <p:cNvPr id="4" name="Right Arrow 3">
            <a:hlinkClick r:id="rId8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2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Citra Digital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01152" y="1189174"/>
            <a:ext cx="9386047" cy="498302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dirty="0" err="1"/>
              <a:t>Pengolahan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adalah</a:t>
            </a:r>
            <a:r>
              <a:rPr lang="en-GB" dirty="0"/>
              <a:t> </a:t>
            </a:r>
            <a:r>
              <a:rPr lang="en-GB" dirty="0" err="1"/>
              <a:t>pemrosesan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, </a:t>
            </a:r>
            <a:r>
              <a:rPr lang="en-GB" dirty="0" err="1"/>
              <a:t>khususnya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menggunakan</a:t>
            </a:r>
            <a:r>
              <a:rPr lang="id-ID" dirty="0"/>
              <a:t> </a:t>
            </a:r>
            <a:r>
              <a:rPr lang="en-GB" dirty="0" err="1"/>
              <a:t>komputer</a:t>
            </a:r>
            <a:r>
              <a:rPr lang="en-GB" dirty="0"/>
              <a:t>, </a:t>
            </a:r>
            <a:r>
              <a:rPr lang="en-GB" dirty="0" err="1"/>
              <a:t>menjadi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yang </a:t>
            </a:r>
            <a:r>
              <a:rPr lang="en-GB" dirty="0" err="1"/>
              <a:t>kualitasnya</a:t>
            </a:r>
            <a:r>
              <a:rPr lang="en-GB" dirty="0"/>
              <a:t> </a:t>
            </a:r>
            <a:r>
              <a:rPr lang="en-GB" dirty="0" err="1"/>
              <a:t>lebih</a:t>
            </a:r>
            <a:r>
              <a:rPr lang="en-GB" dirty="0"/>
              <a:t> </a:t>
            </a:r>
            <a:r>
              <a:rPr lang="en-GB" dirty="0" err="1"/>
              <a:t>baik</a:t>
            </a:r>
            <a:r>
              <a:rPr lang="en-GB" dirty="0"/>
              <a:t>. </a:t>
            </a:r>
            <a:r>
              <a:rPr lang="en-GB" dirty="0" err="1"/>
              <a:t>Pengolahan</a:t>
            </a:r>
            <a:r>
              <a:rPr lang="en-GB" dirty="0"/>
              <a:t> Citra </a:t>
            </a:r>
            <a:r>
              <a:rPr lang="en-GB" dirty="0" err="1"/>
              <a:t>bertujuan</a:t>
            </a:r>
            <a:r>
              <a:rPr lang="id-ID" dirty="0"/>
              <a:t> </a:t>
            </a:r>
            <a:r>
              <a:rPr lang="en-GB" dirty="0" err="1"/>
              <a:t>memperbaiki</a:t>
            </a:r>
            <a:r>
              <a:rPr lang="en-GB" dirty="0"/>
              <a:t> </a:t>
            </a:r>
            <a:r>
              <a:rPr lang="en-GB" dirty="0" err="1"/>
              <a:t>kualitas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agar </a:t>
            </a:r>
            <a:r>
              <a:rPr lang="en-GB" dirty="0" err="1"/>
              <a:t>mudah</a:t>
            </a:r>
            <a:r>
              <a:rPr lang="en-GB" dirty="0"/>
              <a:t> </a:t>
            </a:r>
            <a:r>
              <a:rPr lang="en-GB" dirty="0" err="1"/>
              <a:t>diinterpretasi</a:t>
            </a:r>
            <a:r>
              <a:rPr lang="en-GB" dirty="0"/>
              <a:t> oleh </a:t>
            </a:r>
            <a:r>
              <a:rPr lang="en-GB" dirty="0" err="1"/>
              <a:t>manusia</a:t>
            </a:r>
            <a:r>
              <a:rPr lang="en-GB" dirty="0"/>
              <a:t> </a:t>
            </a:r>
            <a:r>
              <a:rPr lang="en-GB" dirty="0" err="1"/>
              <a:t>atau</a:t>
            </a:r>
            <a:r>
              <a:rPr lang="en-GB" dirty="0"/>
              <a:t> </a:t>
            </a:r>
            <a:r>
              <a:rPr lang="en-GB" dirty="0" err="1"/>
              <a:t>mesin</a:t>
            </a:r>
            <a:r>
              <a:rPr lang="en-GB" dirty="0"/>
              <a:t> (</a:t>
            </a:r>
            <a:r>
              <a:rPr lang="en-GB" dirty="0" err="1"/>
              <a:t>dalam</a:t>
            </a:r>
            <a:r>
              <a:rPr lang="id-ID" dirty="0"/>
              <a:t> </a:t>
            </a:r>
            <a:r>
              <a:rPr lang="en-GB" dirty="0" err="1"/>
              <a:t>hal</a:t>
            </a:r>
            <a:r>
              <a:rPr lang="en-GB" dirty="0"/>
              <a:t> </a:t>
            </a:r>
            <a:r>
              <a:rPr lang="en-GB" dirty="0" err="1"/>
              <a:t>ini</a:t>
            </a:r>
            <a:r>
              <a:rPr lang="en-GB" dirty="0"/>
              <a:t> </a:t>
            </a:r>
            <a:r>
              <a:rPr lang="en-GB" dirty="0" err="1"/>
              <a:t>komputer</a:t>
            </a:r>
            <a:r>
              <a:rPr lang="en-GB" dirty="0"/>
              <a:t>). Teknik-</a:t>
            </a:r>
            <a:r>
              <a:rPr lang="en-GB" dirty="0" err="1"/>
              <a:t>teknik</a:t>
            </a:r>
            <a:r>
              <a:rPr lang="en-GB" dirty="0"/>
              <a:t> </a:t>
            </a:r>
            <a:r>
              <a:rPr lang="en-GB" dirty="0" err="1"/>
              <a:t>pengolahan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mentransformasikan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menjadi</a:t>
            </a:r>
            <a:r>
              <a:rPr lang="id-ID" dirty="0"/>
              <a:t> </a:t>
            </a:r>
            <a:r>
              <a:rPr lang="en-GB" dirty="0" err="1"/>
              <a:t>citra</a:t>
            </a:r>
            <a:r>
              <a:rPr lang="en-GB" dirty="0"/>
              <a:t> lain. </a:t>
            </a:r>
            <a:r>
              <a:rPr lang="en-GB" dirty="0" err="1"/>
              <a:t>Jadi</a:t>
            </a:r>
            <a:r>
              <a:rPr lang="en-GB" dirty="0"/>
              <a:t>, </a:t>
            </a:r>
            <a:r>
              <a:rPr lang="en-GB" dirty="0" err="1"/>
              <a:t>masukannya</a:t>
            </a:r>
            <a:r>
              <a:rPr lang="en-GB" dirty="0"/>
              <a:t> </a:t>
            </a:r>
            <a:r>
              <a:rPr lang="en-GB" dirty="0" err="1"/>
              <a:t>adalah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dan </a:t>
            </a:r>
            <a:r>
              <a:rPr lang="en-GB" dirty="0" err="1"/>
              <a:t>keluarannya</a:t>
            </a:r>
            <a:r>
              <a:rPr lang="en-GB" dirty="0"/>
              <a:t> juga </a:t>
            </a:r>
            <a:r>
              <a:rPr lang="en-GB" dirty="0" err="1"/>
              <a:t>citra</a:t>
            </a:r>
            <a:r>
              <a:rPr lang="en-GB" dirty="0"/>
              <a:t>, </a:t>
            </a:r>
            <a:r>
              <a:rPr lang="en-GB" dirty="0" err="1"/>
              <a:t>namun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id-ID" dirty="0"/>
              <a:t> </a:t>
            </a:r>
            <a:r>
              <a:rPr lang="en-GB" dirty="0" err="1"/>
              <a:t>keluaran</a:t>
            </a:r>
            <a:r>
              <a:rPr lang="en-GB" dirty="0"/>
              <a:t> </a:t>
            </a:r>
            <a:r>
              <a:rPr lang="en-GB" dirty="0" err="1"/>
              <a:t>mempunyai</a:t>
            </a:r>
            <a:r>
              <a:rPr lang="en-GB" dirty="0"/>
              <a:t> </a:t>
            </a:r>
            <a:r>
              <a:rPr lang="en-GB" dirty="0" err="1"/>
              <a:t>kualitas</a:t>
            </a:r>
            <a:r>
              <a:rPr lang="en-GB" dirty="0"/>
              <a:t> </a:t>
            </a:r>
            <a:r>
              <a:rPr lang="en-GB" dirty="0" err="1"/>
              <a:t>lebih</a:t>
            </a:r>
            <a:r>
              <a:rPr lang="en-GB" dirty="0"/>
              <a:t> </a:t>
            </a:r>
            <a:r>
              <a:rPr lang="en-GB" dirty="0" err="1"/>
              <a:t>baik</a:t>
            </a:r>
            <a:r>
              <a:rPr lang="en-GB" dirty="0"/>
              <a:t> </a:t>
            </a:r>
            <a:r>
              <a:rPr lang="en-GB" dirty="0" err="1"/>
              <a:t>daripada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masukan</a:t>
            </a:r>
            <a:r>
              <a:rPr lang="en-GB" dirty="0"/>
              <a:t> [13]</a:t>
            </a:r>
            <a:endParaRPr lang="en-US" sz="2400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Pengolahan Citra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6155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Format File pada Citra Digital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Right Arrow 6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591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9601200" cy="627529"/>
          </a:xfrm>
        </p:spPr>
        <p:txBody>
          <a:bodyPr/>
          <a:lstStyle/>
          <a:p>
            <a:r>
              <a:rPr lang="id-ID" dirty="0"/>
              <a:t>Citra Digital</a:t>
            </a:r>
            <a:endParaRPr lang="en-US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Pengolahan Citra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6155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Format File pada Citra Digital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Right Arrow 6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F8E09248-9186-48D1-BB55-AEBA4D597B23}"/>
              </a:ext>
            </a:extLst>
          </p:cNvPr>
          <p:cNvSpPr txBox="1">
            <a:spLocks/>
          </p:cNvSpPr>
          <p:nvPr/>
        </p:nvSpPr>
        <p:spPr>
          <a:xfrm>
            <a:off x="2501152" y="1189174"/>
            <a:ext cx="9386047" cy="4983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9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buFont typeface="+mj-lt"/>
              <a:buAutoNum type="arabicPeriod"/>
            </a:pPr>
            <a:r>
              <a:rPr lang="id-ID" sz="2400" dirty="0"/>
              <a:t>BMP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id-ID" sz="2400" dirty="0"/>
              <a:t>JPEG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id-ID" sz="2400" dirty="0"/>
              <a:t>GIF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id-ID" sz="2400" dirty="0"/>
              <a:t>TIFF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id-ID" sz="2400" dirty="0"/>
              <a:t>PNG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4387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187444"/>
            <a:ext cx="9601200" cy="627529"/>
          </a:xfrm>
        </p:spPr>
        <p:txBody>
          <a:bodyPr/>
          <a:lstStyle/>
          <a:p>
            <a:r>
              <a:rPr lang="id-ID" dirty="0"/>
              <a:t>Citra Digital</a:t>
            </a:r>
            <a:endParaRPr lang="en-US" dirty="0"/>
          </a:p>
        </p:txBody>
      </p:sp>
      <p:sp>
        <p:nvSpPr>
          <p:cNvPr id="8" name="TextBox 7">
            <a:hlinkClick r:id="rId2" action="ppaction://hlinksldjump"/>
          </p:cNvPr>
          <p:cNvSpPr txBox="1"/>
          <p:nvPr/>
        </p:nvSpPr>
        <p:spPr>
          <a:xfrm>
            <a:off x="215153" y="1189174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Pengertian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TextBox 8">
            <a:hlinkClick r:id="rId3" action="ppaction://hlinksldjump"/>
          </p:cNvPr>
          <p:cNvSpPr txBox="1"/>
          <p:nvPr/>
        </p:nvSpPr>
        <p:spPr>
          <a:xfrm>
            <a:off x="215153" y="1904998"/>
            <a:ext cx="2057399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Pengolahan Citra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TextBox 9">
            <a:hlinkClick r:id="rId4" action="ppaction://hlinksldjump"/>
          </p:cNvPr>
          <p:cNvSpPr txBox="1"/>
          <p:nvPr/>
        </p:nvSpPr>
        <p:spPr>
          <a:xfrm>
            <a:off x="215153" y="2623062"/>
            <a:ext cx="2057399" cy="6155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Format File pada Citra Digital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Right Arrow 6">
            <a:hlinkClick r:id="rId5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F8E09248-9186-48D1-BB55-AEBA4D597B23}"/>
              </a:ext>
            </a:extLst>
          </p:cNvPr>
          <p:cNvSpPr txBox="1">
            <a:spLocks/>
          </p:cNvSpPr>
          <p:nvPr/>
        </p:nvSpPr>
        <p:spPr>
          <a:xfrm>
            <a:off x="2501152" y="1189174"/>
            <a:ext cx="9386047" cy="4983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9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id-ID" sz="2400" dirty="0"/>
              <a:t>Perbedaan</a:t>
            </a:r>
            <a:r>
              <a:rPr lang="nn-NO" sz="2400" dirty="0"/>
              <a:t>komponen antara masing-masing format file citra digital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78C1DA-C076-4A83-80E2-6E03EEF351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1541" y="1775562"/>
            <a:ext cx="7785267" cy="399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985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/>
              <a:t>Bab III</a:t>
            </a:r>
            <a:br>
              <a:rPr lang="en-ID" dirty="0"/>
            </a:br>
            <a:r>
              <a:rPr lang="id-ID" dirty="0"/>
              <a:t>Hasil dan Pembahasan</a:t>
            </a:r>
            <a:endParaRPr lang="en-US" dirty="0"/>
          </a:p>
        </p:txBody>
      </p:sp>
      <p:sp>
        <p:nvSpPr>
          <p:cNvPr id="4" name="Right Arrow 3">
            <a:hlinkClick r:id="rId2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DD2623-63F7-4BCC-9C99-8583FE6DE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6963" y="2154382"/>
            <a:ext cx="4658074" cy="328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220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15153"/>
            <a:ext cx="12192000" cy="627529"/>
          </a:xfrm>
        </p:spPr>
        <p:txBody>
          <a:bodyPr/>
          <a:lstStyle/>
          <a:p>
            <a:r>
              <a:rPr lang="id-ID" dirty="0"/>
              <a:t>Pengumpulan Data</a:t>
            </a:r>
            <a:endParaRPr lang="en-US" dirty="0"/>
          </a:p>
        </p:txBody>
      </p:sp>
      <p:sp>
        <p:nvSpPr>
          <p:cNvPr id="8" name="Right Arrow 7">
            <a:hlinkClick r:id="rId2" action="ppaction://hlinksldjump"/>
          </p:cNvPr>
          <p:cNvSpPr/>
          <p:nvPr/>
        </p:nvSpPr>
        <p:spPr>
          <a:xfrm flipH="1">
            <a:off x="134470" y="5768788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CD8E61D-7649-410C-A544-54090B0ABCCC}"/>
              </a:ext>
            </a:extLst>
          </p:cNvPr>
          <p:cNvSpPr txBox="1">
            <a:spLocks/>
          </p:cNvSpPr>
          <p:nvPr/>
        </p:nvSpPr>
        <p:spPr>
          <a:xfrm>
            <a:off x="416857" y="1122218"/>
            <a:ext cx="11317943" cy="4703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9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SzPct val="9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344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630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916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0312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9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GB" dirty="0"/>
              <a:t>1. </a:t>
            </a:r>
            <a:r>
              <a:rPr lang="en-GB" dirty="0" err="1"/>
              <a:t>Studi</a:t>
            </a:r>
            <a:r>
              <a:rPr lang="en-GB" dirty="0"/>
              <a:t> </a:t>
            </a:r>
            <a:r>
              <a:rPr lang="en-GB" dirty="0" err="1"/>
              <a:t>Pustaka</a:t>
            </a:r>
            <a:endParaRPr lang="en-GB" dirty="0"/>
          </a:p>
          <a:p>
            <a:pPr marL="0" indent="0" algn="just">
              <a:buNone/>
            </a:pPr>
            <a:r>
              <a:rPr lang="en-GB" dirty="0" err="1"/>
              <a:t>Penulis</a:t>
            </a:r>
            <a:r>
              <a:rPr lang="en-GB" dirty="0"/>
              <a:t> </a:t>
            </a:r>
            <a:r>
              <a:rPr lang="en-GB" dirty="0" err="1"/>
              <a:t>mendapatkan</a:t>
            </a:r>
            <a:r>
              <a:rPr lang="en-GB" dirty="0"/>
              <a:t> </a:t>
            </a:r>
            <a:r>
              <a:rPr lang="en-GB" dirty="0" err="1"/>
              <a:t>informasi</a:t>
            </a:r>
            <a:r>
              <a:rPr lang="en-GB" dirty="0"/>
              <a:t> yang </a:t>
            </a:r>
            <a:r>
              <a:rPr lang="en-GB" dirty="0" err="1"/>
              <a:t>berkaitan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 </a:t>
            </a:r>
            <a:r>
              <a:rPr lang="en-GB" dirty="0" err="1"/>
              <a:t>melalui</a:t>
            </a:r>
            <a:r>
              <a:rPr lang="en-GB" dirty="0"/>
              <a:t> </a:t>
            </a:r>
            <a:r>
              <a:rPr lang="en-GB" dirty="0" err="1"/>
              <a:t>buku</a:t>
            </a:r>
            <a:r>
              <a:rPr lang="id-ID" dirty="0"/>
              <a:t> </a:t>
            </a:r>
            <a:r>
              <a:rPr lang="en-GB" dirty="0" err="1"/>
              <a:t>referensi</a:t>
            </a:r>
            <a:r>
              <a:rPr lang="en-GB" dirty="0"/>
              <a:t> dan juga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bentuk</a:t>
            </a:r>
            <a:r>
              <a:rPr lang="en-GB" dirty="0"/>
              <a:t> e-book. </a:t>
            </a:r>
            <a:r>
              <a:rPr lang="en-GB" dirty="0" err="1"/>
              <a:t>Penulis</a:t>
            </a:r>
            <a:r>
              <a:rPr lang="en-GB" dirty="0"/>
              <a:t> juga </a:t>
            </a:r>
            <a:r>
              <a:rPr lang="en-GB" dirty="0" err="1"/>
              <a:t>mencari</a:t>
            </a:r>
            <a:r>
              <a:rPr lang="en-GB" dirty="0"/>
              <a:t> </a:t>
            </a:r>
            <a:r>
              <a:rPr lang="en-GB" dirty="0" err="1"/>
              <a:t>informasi</a:t>
            </a:r>
            <a:r>
              <a:rPr lang="id-ID" dirty="0"/>
              <a:t> </a:t>
            </a:r>
            <a:r>
              <a:rPr lang="en-GB" dirty="0" err="1"/>
              <a:t>melalui</a:t>
            </a:r>
            <a:r>
              <a:rPr lang="en-GB" dirty="0"/>
              <a:t> </a:t>
            </a:r>
            <a:r>
              <a:rPr lang="en-GB" dirty="0" err="1"/>
              <a:t>berbagai</a:t>
            </a:r>
            <a:r>
              <a:rPr lang="en-GB" dirty="0"/>
              <a:t> situs di internet yang </a:t>
            </a:r>
            <a:r>
              <a:rPr lang="en-GB" dirty="0" err="1"/>
              <a:t>sesuai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topik</a:t>
            </a:r>
            <a:r>
              <a:rPr lang="en-GB" dirty="0"/>
              <a:t>.</a:t>
            </a:r>
          </a:p>
          <a:p>
            <a:pPr marL="0" indent="0" algn="just">
              <a:buNone/>
            </a:pPr>
            <a:r>
              <a:rPr lang="en-GB" dirty="0"/>
              <a:t>2. </a:t>
            </a:r>
            <a:r>
              <a:rPr lang="en-GB" dirty="0" err="1"/>
              <a:t>Studi</a:t>
            </a:r>
            <a:r>
              <a:rPr lang="en-GB" dirty="0"/>
              <a:t> </a:t>
            </a:r>
            <a:r>
              <a:rPr lang="en-GB" dirty="0" err="1"/>
              <a:t>Literatur</a:t>
            </a:r>
            <a:endParaRPr lang="en-GB" dirty="0"/>
          </a:p>
          <a:p>
            <a:pPr marL="0" indent="0" algn="just">
              <a:buNone/>
            </a:pPr>
            <a:r>
              <a:rPr lang="en-GB" dirty="0" err="1"/>
              <a:t>Penulis</a:t>
            </a:r>
            <a:r>
              <a:rPr lang="en-GB" dirty="0"/>
              <a:t> </a:t>
            </a:r>
            <a:r>
              <a:rPr lang="en-GB" dirty="0" err="1"/>
              <a:t>mencoba</a:t>
            </a:r>
            <a:r>
              <a:rPr lang="en-GB" dirty="0"/>
              <a:t> </a:t>
            </a:r>
            <a:r>
              <a:rPr lang="en-GB" dirty="0" err="1"/>
              <a:t>mencari</a:t>
            </a:r>
            <a:r>
              <a:rPr lang="en-GB" dirty="0"/>
              <a:t> </a:t>
            </a:r>
            <a:r>
              <a:rPr lang="en-GB" dirty="0" err="1"/>
              <a:t>perbandingan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studi</a:t>
            </a:r>
            <a:r>
              <a:rPr lang="en-GB" dirty="0"/>
              <a:t> </a:t>
            </a:r>
            <a:r>
              <a:rPr lang="en-GB" dirty="0" err="1"/>
              <a:t>sejenis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beberapa</a:t>
            </a:r>
            <a:r>
              <a:rPr lang="en-GB" dirty="0"/>
              <a:t> </a:t>
            </a:r>
            <a:r>
              <a:rPr lang="en-GB" dirty="0" err="1"/>
              <a:t>karya</a:t>
            </a:r>
            <a:r>
              <a:rPr lang="id-ID" dirty="0"/>
              <a:t> </a:t>
            </a:r>
            <a:r>
              <a:rPr lang="en-GB" dirty="0" err="1"/>
              <a:t>ilmiah</a:t>
            </a:r>
            <a:r>
              <a:rPr lang="en-GB" dirty="0"/>
              <a:t> </a:t>
            </a:r>
            <a:r>
              <a:rPr lang="en-GB" dirty="0" err="1"/>
              <a:t>lokal</a:t>
            </a:r>
            <a:r>
              <a:rPr lang="en-GB" dirty="0"/>
              <a:t> </a:t>
            </a:r>
            <a:r>
              <a:rPr lang="en-GB" dirty="0" err="1"/>
              <a:t>maupun</a:t>
            </a:r>
            <a:r>
              <a:rPr lang="en-GB" dirty="0"/>
              <a:t> </a:t>
            </a:r>
            <a:r>
              <a:rPr lang="en-GB" dirty="0" err="1"/>
              <a:t>internasional</a:t>
            </a:r>
            <a:r>
              <a:rPr lang="en-GB" dirty="0"/>
              <a:t>, </a:t>
            </a:r>
            <a:r>
              <a:rPr lang="en-GB" dirty="0" err="1"/>
              <a:t>seperti</a:t>
            </a:r>
            <a:r>
              <a:rPr lang="en-GB" dirty="0"/>
              <a:t> </a:t>
            </a:r>
            <a:r>
              <a:rPr lang="en-GB" dirty="0" err="1"/>
              <a:t>jurnal</a:t>
            </a:r>
            <a:r>
              <a:rPr lang="en-GB" dirty="0"/>
              <a:t> dan </a:t>
            </a:r>
            <a:r>
              <a:rPr lang="en-GB" dirty="0" err="1"/>
              <a:t>skripsi</a:t>
            </a:r>
            <a:r>
              <a:rPr lang="en-GB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05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6138"/>
            <a:ext cx="4502727" cy="820271"/>
          </a:xfrm>
        </p:spPr>
        <p:txBody>
          <a:bodyPr/>
          <a:lstStyle/>
          <a:p>
            <a:r>
              <a:rPr lang="id-ID" dirty="0"/>
              <a:t>Perancangan Sistem</a:t>
            </a: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83449FE-0B31-42B4-A3C8-32DEC2D539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492" y="3308"/>
            <a:ext cx="4239490" cy="6854692"/>
          </a:xfrm>
        </p:spPr>
      </p:pic>
      <p:sp>
        <p:nvSpPr>
          <p:cNvPr id="5" name="Right Arrow 4">
            <a:hlinkClick r:id="rId3" action="ppaction://hlinksldjump"/>
          </p:cNvPr>
          <p:cNvSpPr/>
          <p:nvPr/>
        </p:nvSpPr>
        <p:spPr>
          <a:xfrm flipH="1">
            <a:off x="147917" y="6172202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hlinkClick r:id="rId4" action="ppaction://hlinksldjump"/>
            <a:extLst>
              <a:ext uri="{FF2B5EF4-FFF2-40B4-BE49-F238E27FC236}">
                <a16:creationId xmlns:a16="http://schemas.microsoft.com/office/drawing/2014/main" id="{5C07B33D-3511-4E38-9017-3106419A23ED}"/>
              </a:ext>
            </a:extLst>
          </p:cNvPr>
          <p:cNvSpPr txBox="1"/>
          <p:nvPr/>
        </p:nvSpPr>
        <p:spPr>
          <a:xfrm>
            <a:off x="215153" y="1189174"/>
            <a:ext cx="2057399" cy="6463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Encoding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TextBox 6">
            <a:hlinkClick r:id="rId5" action="ppaction://hlinksldjump"/>
            <a:extLst>
              <a:ext uri="{FF2B5EF4-FFF2-40B4-BE49-F238E27FC236}">
                <a16:creationId xmlns:a16="http://schemas.microsoft.com/office/drawing/2014/main" id="{F770659B-B909-4EA4-8F2D-3E404672BB33}"/>
              </a:ext>
            </a:extLst>
          </p:cNvPr>
          <p:cNvSpPr txBox="1"/>
          <p:nvPr/>
        </p:nvSpPr>
        <p:spPr>
          <a:xfrm>
            <a:off x="215151" y="2155198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Decoding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TextBox 7">
            <a:hlinkClick r:id="rId6" action="ppaction://hlinksldjump"/>
            <a:extLst>
              <a:ext uri="{FF2B5EF4-FFF2-40B4-BE49-F238E27FC236}">
                <a16:creationId xmlns:a16="http://schemas.microsoft.com/office/drawing/2014/main" id="{CB134FC4-4B7F-4E21-AC20-CB295BF5DBF7}"/>
              </a:ext>
            </a:extLst>
          </p:cNvPr>
          <p:cNvSpPr txBox="1"/>
          <p:nvPr/>
        </p:nvSpPr>
        <p:spPr>
          <a:xfrm>
            <a:off x="215152" y="3121223"/>
            <a:ext cx="2057399" cy="6155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Desain Antar Muka Program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99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6138"/>
            <a:ext cx="4502727" cy="820271"/>
          </a:xfrm>
        </p:spPr>
        <p:txBody>
          <a:bodyPr/>
          <a:lstStyle/>
          <a:p>
            <a:r>
              <a:rPr lang="id-ID" dirty="0"/>
              <a:t>Perancangan Sistem</a:t>
            </a:r>
            <a:endParaRPr lang="en-US" dirty="0"/>
          </a:p>
        </p:txBody>
      </p:sp>
      <p:sp>
        <p:nvSpPr>
          <p:cNvPr id="5" name="Right Arrow 4">
            <a:hlinkClick r:id="rId2" action="ppaction://hlinksldjump"/>
          </p:cNvPr>
          <p:cNvSpPr/>
          <p:nvPr/>
        </p:nvSpPr>
        <p:spPr>
          <a:xfrm flipH="1">
            <a:off x="147917" y="6172202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hlinkClick r:id="rId3" action="ppaction://hlinksldjump"/>
            <a:extLst>
              <a:ext uri="{FF2B5EF4-FFF2-40B4-BE49-F238E27FC236}">
                <a16:creationId xmlns:a16="http://schemas.microsoft.com/office/drawing/2014/main" id="{5C07B33D-3511-4E38-9017-3106419A23ED}"/>
              </a:ext>
            </a:extLst>
          </p:cNvPr>
          <p:cNvSpPr txBox="1"/>
          <p:nvPr/>
        </p:nvSpPr>
        <p:spPr>
          <a:xfrm>
            <a:off x="215153" y="1189174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Encoding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TextBox 6">
            <a:hlinkClick r:id="rId4" action="ppaction://hlinksldjump"/>
            <a:extLst>
              <a:ext uri="{FF2B5EF4-FFF2-40B4-BE49-F238E27FC236}">
                <a16:creationId xmlns:a16="http://schemas.microsoft.com/office/drawing/2014/main" id="{F770659B-B909-4EA4-8F2D-3E404672BB33}"/>
              </a:ext>
            </a:extLst>
          </p:cNvPr>
          <p:cNvSpPr txBox="1"/>
          <p:nvPr/>
        </p:nvSpPr>
        <p:spPr>
          <a:xfrm>
            <a:off x="215151" y="2155198"/>
            <a:ext cx="2057399" cy="64633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Decoding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TextBox 7">
            <a:hlinkClick r:id="rId5" action="ppaction://hlinksldjump"/>
            <a:extLst>
              <a:ext uri="{FF2B5EF4-FFF2-40B4-BE49-F238E27FC236}">
                <a16:creationId xmlns:a16="http://schemas.microsoft.com/office/drawing/2014/main" id="{CB134FC4-4B7F-4E21-AC20-CB295BF5DBF7}"/>
              </a:ext>
            </a:extLst>
          </p:cNvPr>
          <p:cNvSpPr txBox="1"/>
          <p:nvPr/>
        </p:nvSpPr>
        <p:spPr>
          <a:xfrm>
            <a:off x="215152" y="3121223"/>
            <a:ext cx="2057399" cy="6155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Desain Antar Muka Program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8A2C4AF-CF67-4874-9DA8-087FF191EB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337" y="445674"/>
            <a:ext cx="5528672" cy="6002192"/>
          </a:xfrm>
        </p:spPr>
      </p:pic>
    </p:spTree>
    <p:extLst>
      <p:ext uri="{BB962C8B-B14F-4D97-AF65-F5344CB8AC3E}">
        <p14:creationId xmlns:p14="http://schemas.microsoft.com/office/powerpoint/2010/main" val="783769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6138"/>
            <a:ext cx="4502727" cy="820271"/>
          </a:xfrm>
        </p:spPr>
        <p:txBody>
          <a:bodyPr/>
          <a:lstStyle/>
          <a:p>
            <a:r>
              <a:rPr lang="id-ID" dirty="0"/>
              <a:t>Perancangan Sistem</a:t>
            </a:r>
            <a:endParaRPr lang="en-US" dirty="0"/>
          </a:p>
        </p:txBody>
      </p:sp>
      <p:sp>
        <p:nvSpPr>
          <p:cNvPr id="5" name="Right Arrow 4">
            <a:hlinkClick r:id="rId2" action="ppaction://hlinksldjump"/>
          </p:cNvPr>
          <p:cNvSpPr/>
          <p:nvPr/>
        </p:nvSpPr>
        <p:spPr>
          <a:xfrm flipH="1">
            <a:off x="147917" y="6172202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hlinkClick r:id="rId3" action="ppaction://hlinksldjump"/>
            <a:extLst>
              <a:ext uri="{FF2B5EF4-FFF2-40B4-BE49-F238E27FC236}">
                <a16:creationId xmlns:a16="http://schemas.microsoft.com/office/drawing/2014/main" id="{5C07B33D-3511-4E38-9017-3106419A23ED}"/>
              </a:ext>
            </a:extLst>
          </p:cNvPr>
          <p:cNvSpPr txBox="1"/>
          <p:nvPr/>
        </p:nvSpPr>
        <p:spPr>
          <a:xfrm>
            <a:off x="215153" y="1189174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Encoding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TextBox 6">
            <a:hlinkClick r:id="rId4" action="ppaction://hlinksldjump"/>
            <a:extLst>
              <a:ext uri="{FF2B5EF4-FFF2-40B4-BE49-F238E27FC236}">
                <a16:creationId xmlns:a16="http://schemas.microsoft.com/office/drawing/2014/main" id="{F770659B-B909-4EA4-8F2D-3E404672BB33}"/>
              </a:ext>
            </a:extLst>
          </p:cNvPr>
          <p:cNvSpPr txBox="1"/>
          <p:nvPr/>
        </p:nvSpPr>
        <p:spPr>
          <a:xfrm>
            <a:off x="215151" y="2155198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Decoding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TextBox 7">
            <a:hlinkClick r:id="rId5" action="ppaction://hlinksldjump"/>
            <a:extLst>
              <a:ext uri="{FF2B5EF4-FFF2-40B4-BE49-F238E27FC236}">
                <a16:creationId xmlns:a16="http://schemas.microsoft.com/office/drawing/2014/main" id="{CB134FC4-4B7F-4E21-AC20-CB295BF5DBF7}"/>
              </a:ext>
            </a:extLst>
          </p:cNvPr>
          <p:cNvSpPr txBox="1"/>
          <p:nvPr/>
        </p:nvSpPr>
        <p:spPr>
          <a:xfrm>
            <a:off x="215152" y="3121223"/>
            <a:ext cx="2057399" cy="6155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Desain Antar Muka Program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AE51D0F-A16E-4B22-8307-3B454E1160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338" y="957631"/>
            <a:ext cx="6080125" cy="4945912"/>
          </a:xfrm>
        </p:spPr>
      </p:pic>
    </p:spTree>
    <p:extLst>
      <p:ext uri="{BB962C8B-B14F-4D97-AF65-F5344CB8AC3E}">
        <p14:creationId xmlns:p14="http://schemas.microsoft.com/office/powerpoint/2010/main" val="531213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6138"/>
            <a:ext cx="4502727" cy="820271"/>
          </a:xfrm>
        </p:spPr>
        <p:txBody>
          <a:bodyPr/>
          <a:lstStyle/>
          <a:p>
            <a:r>
              <a:rPr lang="id-ID" dirty="0"/>
              <a:t>Perancangan Sistem</a:t>
            </a:r>
            <a:endParaRPr lang="en-US" dirty="0"/>
          </a:p>
        </p:txBody>
      </p:sp>
      <p:sp>
        <p:nvSpPr>
          <p:cNvPr id="5" name="Right Arrow 4">
            <a:hlinkClick r:id="rId2" action="ppaction://hlinksldjump"/>
          </p:cNvPr>
          <p:cNvSpPr/>
          <p:nvPr/>
        </p:nvSpPr>
        <p:spPr>
          <a:xfrm flipH="1">
            <a:off x="147917" y="6172202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8ECC0D8-3551-453A-8F7E-9FB8CE0B3D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338" y="976561"/>
            <a:ext cx="6080125" cy="4908052"/>
          </a:xfrm>
        </p:spPr>
      </p:pic>
      <p:sp>
        <p:nvSpPr>
          <p:cNvPr id="12" name="TextBox 11">
            <a:hlinkClick r:id="rId4" action="ppaction://hlinksldjump"/>
            <a:extLst>
              <a:ext uri="{FF2B5EF4-FFF2-40B4-BE49-F238E27FC236}">
                <a16:creationId xmlns:a16="http://schemas.microsoft.com/office/drawing/2014/main" id="{CE3614DF-E310-49F5-8B47-9B2986202340}"/>
              </a:ext>
            </a:extLst>
          </p:cNvPr>
          <p:cNvSpPr txBox="1"/>
          <p:nvPr/>
        </p:nvSpPr>
        <p:spPr>
          <a:xfrm>
            <a:off x="215153" y="1189174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Encoding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TextBox 12">
            <a:hlinkClick r:id="rId5" action="ppaction://hlinksldjump"/>
            <a:extLst>
              <a:ext uri="{FF2B5EF4-FFF2-40B4-BE49-F238E27FC236}">
                <a16:creationId xmlns:a16="http://schemas.microsoft.com/office/drawing/2014/main" id="{97AF70AA-5CA7-4A23-8645-B62555CF2A72}"/>
              </a:ext>
            </a:extLst>
          </p:cNvPr>
          <p:cNvSpPr txBox="1"/>
          <p:nvPr/>
        </p:nvSpPr>
        <p:spPr>
          <a:xfrm>
            <a:off x="215151" y="2155198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Decoding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TextBox 13">
            <a:hlinkClick r:id="rId6" action="ppaction://hlinksldjump"/>
            <a:extLst>
              <a:ext uri="{FF2B5EF4-FFF2-40B4-BE49-F238E27FC236}">
                <a16:creationId xmlns:a16="http://schemas.microsoft.com/office/drawing/2014/main" id="{36DA50BF-02D1-42A7-BB04-D381A893871D}"/>
              </a:ext>
            </a:extLst>
          </p:cNvPr>
          <p:cNvSpPr txBox="1"/>
          <p:nvPr/>
        </p:nvSpPr>
        <p:spPr>
          <a:xfrm>
            <a:off x="215152" y="3121223"/>
            <a:ext cx="2057399" cy="6155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Desain Antar Muka Program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24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6138"/>
            <a:ext cx="4502727" cy="820271"/>
          </a:xfrm>
        </p:spPr>
        <p:txBody>
          <a:bodyPr/>
          <a:lstStyle/>
          <a:p>
            <a:r>
              <a:rPr lang="id-ID" dirty="0"/>
              <a:t>Perancangan Sistem</a:t>
            </a:r>
            <a:endParaRPr lang="en-US" dirty="0"/>
          </a:p>
        </p:txBody>
      </p:sp>
      <p:sp>
        <p:nvSpPr>
          <p:cNvPr id="5" name="Right Arrow 4">
            <a:hlinkClick r:id="rId2" action="ppaction://hlinksldjump"/>
          </p:cNvPr>
          <p:cNvSpPr/>
          <p:nvPr/>
        </p:nvSpPr>
        <p:spPr>
          <a:xfrm flipH="1">
            <a:off x="147917" y="6172202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2DE539B-5E4A-4DA3-8605-8BC5EDDD9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338" y="965672"/>
            <a:ext cx="6080125" cy="4929831"/>
          </a:xfrm>
        </p:spPr>
      </p:pic>
      <p:sp>
        <p:nvSpPr>
          <p:cNvPr id="12" name="TextBox 11">
            <a:hlinkClick r:id="rId4" action="ppaction://hlinksldjump"/>
            <a:extLst>
              <a:ext uri="{FF2B5EF4-FFF2-40B4-BE49-F238E27FC236}">
                <a16:creationId xmlns:a16="http://schemas.microsoft.com/office/drawing/2014/main" id="{81D29051-CD0B-4277-B39A-B5ED1EC41C1D}"/>
              </a:ext>
            </a:extLst>
          </p:cNvPr>
          <p:cNvSpPr txBox="1"/>
          <p:nvPr/>
        </p:nvSpPr>
        <p:spPr>
          <a:xfrm>
            <a:off x="215153" y="1189174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Encoding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TextBox 12">
            <a:hlinkClick r:id="rId5" action="ppaction://hlinksldjump"/>
            <a:extLst>
              <a:ext uri="{FF2B5EF4-FFF2-40B4-BE49-F238E27FC236}">
                <a16:creationId xmlns:a16="http://schemas.microsoft.com/office/drawing/2014/main" id="{3703A5F4-FE94-4CE8-894F-564BD679F3D1}"/>
              </a:ext>
            </a:extLst>
          </p:cNvPr>
          <p:cNvSpPr txBox="1"/>
          <p:nvPr/>
        </p:nvSpPr>
        <p:spPr>
          <a:xfrm>
            <a:off x="215151" y="2155198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Decoding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TextBox 13">
            <a:hlinkClick r:id="rId6" action="ppaction://hlinksldjump"/>
            <a:extLst>
              <a:ext uri="{FF2B5EF4-FFF2-40B4-BE49-F238E27FC236}">
                <a16:creationId xmlns:a16="http://schemas.microsoft.com/office/drawing/2014/main" id="{FAA972A5-AEC1-49CC-9BE4-439CC0DB5D67}"/>
              </a:ext>
            </a:extLst>
          </p:cNvPr>
          <p:cNvSpPr txBox="1"/>
          <p:nvPr/>
        </p:nvSpPr>
        <p:spPr>
          <a:xfrm>
            <a:off x="215152" y="3121223"/>
            <a:ext cx="2057399" cy="6155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Desain Antar Muka Program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970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88850"/>
            <a:ext cx="6217920" cy="947447"/>
          </a:xfrm>
        </p:spPr>
        <p:txBody>
          <a:bodyPr/>
          <a:lstStyle/>
          <a:p>
            <a:r>
              <a:rPr lang="en-ID" dirty="0" err="1">
                <a:solidFill>
                  <a:schemeClr val="accent6">
                    <a:lumMod val="50000"/>
                  </a:schemeClr>
                </a:solidFill>
              </a:rPr>
              <a:t>Latar</a:t>
            </a:r>
            <a:r>
              <a:rPr lang="en-ID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ID" dirty="0" err="1">
                <a:solidFill>
                  <a:schemeClr val="accent6">
                    <a:lumMod val="50000"/>
                  </a:schemeClr>
                </a:solidFill>
              </a:rPr>
              <a:t>Belakang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0" y="2057401"/>
            <a:ext cx="9304421" cy="3894220"/>
          </a:xfrm>
        </p:spPr>
        <p:txBody>
          <a:bodyPr>
            <a:norm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dirty="0" err="1"/>
              <a:t>Saat</a:t>
            </a:r>
            <a:r>
              <a:rPr lang="en-GB" dirty="0"/>
              <a:t> </a:t>
            </a:r>
            <a:r>
              <a:rPr lang="en-GB" dirty="0" err="1"/>
              <a:t>ini</a:t>
            </a:r>
            <a:r>
              <a:rPr lang="en-GB" dirty="0"/>
              <a:t> internet </a:t>
            </a:r>
            <a:r>
              <a:rPr lang="en-GB" dirty="0" err="1"/>
              <a:t>sudah</a:t>
            </a:r>
            <a:r>
              <a:rPr lang="en-GB" dirty="0"/>
              <a:t> </a:t>
            </a:r>
            <a:r>
              <a:rPr lang="en-GB" dirty="0" err="1"/>
              <a:t>berkembang</a:t>
            </a:r>
            <a:r>
              <a:rPr lang="en-GB" dirty="0"/>
              <a:t> </a:t>
            </a:r>
            <a:r>
              <a:rPr lang="en-GB" dirty="0" err="1"/>
              <a:t>menjadi</a:t>
            </a:r>
            <a:r>
              <a:rPr lang="en-GB" dirty="0"/>
              <a:t> salah </a:t>
            </a:r>
            <a:r>
              <a:rPr lang="en-GB" dirty="0" err="1"/>
              <a:t>satu</a:t>
            </a:r>
            <a:r>
              <a:rPr lang="en-GB" dirty="0"/>
              <a:t> media yang </a:t>
            </a:r>
            <a:r>
              <a:rPr lang="en-GB" dirty="0" err="1"/>
              <a:t>sangat</a:t>
            </a:r>
            <a:r>
              <a:rPr lang="id-ID" dirty="0"/>
              <a:t> </a:t>
            </a:r>
            <a:r>
              <a:rPr lang="en-GB" dirty="0" err="1"/>
              <a:t>populer</a:t>
            </a:r>
            <a:r>
              <a:rPr lang="en-GB" dirty="0"/>
              <a:t> di </a:t>
            </a:r>
            <a:r>
              <a:rPr lang="en-GB" dirty="0" err="1"/>
              <a:t>berbagai</a:t>
            </a:r>
            <a:r>
              <a:rPr lang="en-GB" dirty="0"/>
              <a:t> dunia</a:t>
            </a:r>
            <a:r>
              <a:rPr lang="id-ID" dirty="0"/>
              <a:t>.</a:t>
            </a:r>
          </a:p>
          <a:p>
            <a:pPr algn="just"/>
            <a:endParaRPr lang="en-ID" i="1" dirty="0"/>
          </a:p>
          <a:p>
            <a:pPr marL="342900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sv-SE" dirty="0"/>
              <a:t>Kemudahan dalam berkomunikasi memberikan dampak positif dan negatif.</a:t>
            </a:r>
            <a:endParaRPr lang="id-ID" dirty="0"/>
          </a:p>
          <a:p>
            <a:pPr marL="342900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D" dirty="0"/>
          </a:p>
          <a:p>
            <a:pPr marL="342900" indent="-342900" algn="just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dirty="0"/>
              <a:t>Teknik </a:t>
            </a:r>
            <a:r>
              <a:rPr lang="en-GB" dirty="0" err="1"/>
              <a:t>pengamanan</a:t>
            </a:r>
            <a:r>
              <a:rPr lang="en-GB" dirty="0"/>
              <a:t> </a:t>
            </a:r>
            <a:r>
              <a:rPr lang="en-GB" dirty="0" err="1"/>
              <a:t>informasi</a:t>
            </a:r>
            <a:r>
              <a:rPr lang="en-GB" dirty="0"/>
              <a:t> yang </a:t>
            </a:r>
            <a:r>
              <a:rPr lang="en-GB" dirty="0" err="1"/>
              <a:t>ada</a:t>
            </a:r>
            <a:r>
              <a:rPr lang="en-GB" dirty="0"/>
              <a:t> </a:t>
            </a:r>
            <a:r>
              <a:rPr lang="en-GB" dirty="0" err="1"/>
              <a:t>saat</a:t>
            </a:r>
            <a:r>
              <a:rPr lang="en-GB" dirty="0"/>
              <a:t> </a:t>
            </a:r>
            <a:r>
              <a:rPr lang="en-GB" dirty="0" err="1"/>
              <a:t>ini</a:t>
            </a:r>
            <a:r>
              <a:rPr lang="en-GB" dirty="0"/>
              <a:t> </a:t>
            </a:r>
            <a:r>
              <a:rPr lang="en-GB" dirty="0" err="1"/>
              <a:t>seperti</a:t>
            </a:r>
            <a:r>
              <a:rPr lang="en-GB" dirty="0"/>
              <a:t> </a:t>
            </a:r>
            <a:r>
              <a:rPr lang="en-GB" dirty="0" err="1"/>
              <a:t>kriptografi</a:t>
            </a:r>
            <a:r>
              <a:rPr lang="en-GB" dirty="0"/>
              <a:t> dan </a:t>
            </a:r>
            <a:r>
              <a:rPr lang="en-GB" dirty="0" err="1"/>
              <a:t>steganografi</a:t>
            </a:r>
            <a:endParaRPr lang="en-US" dirty="0"/>
          </a:p>
        </p:txBody>
      </p:sp>
      <p:sp>
        <p:nvSpPr>
          <p:cNvPr id="3" name="Right Arrow 2">
            <a:hlinkClick r:id="rId2" action="ppaction://hlinksldjump"/>
          </p:cNvPr>
          <p:cNvSpPr/>
          <p:nvPr/>
        </p:nvSpPr>
        <p:spPr>
          <a:xfrm flipH="1">
            <a:off x="121023" y="6212541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473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6138"/>
            <a:ext cx="4502727" cy="820271"/>
          </a:xfrm>
        </p:spPr>
        <p:txBody>
          <a:bodyPr/>
          <a:lstStyle/>
          <a:p>
            <a:r>
              <a:rPr lang="id-ID" dirty="0"/>
              <a:t>Perancangan Sistem</a:t>
            </a:r>
            <a:endParaRPr lang="en-US" dirty="0"/>
          </a:p>
        </p:txBody>
      </p:sp>
      <p:sp>
        <p:nvSpPr>
          <p:cNvPr id="5" name="Right Arrow 4">
            <a:hlinkClick r:id="rId2" action="ppaction://hlinksldjump"/>
          </p:cNvPr>
          <p:cNvSpPr/>
          <p:nvPr/>
        </p:nvSpPr>
        <p:spPr>
          <a:xfrm flipH="1">
            <a:off x="147917" y="6172202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8AA32CF-609E-4856-99EA-56AA0A5C51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338" y="959103"/>
            <a:ext cx="6080125" cy="4942968"/>
          </a:xfrm>
        </p:spPr>
      </p:pic>
      <p:sp>
        <p:nvSpPr>
          <p:cNvPr id="12" name="TextBox 11">
            <a:hlinkClick r:id="rId4" action="ppaction://hlinksldjump"/>
            <a:extLst>
              <a:ext uri="{FF2B5EF4-FFF2-40B4-BE49-F238E27FC236}">
                <a16:creationId xmlns:a16="http://schemas.microsoft.com/office/drawing/2014/main" id="{4339FDCE-1C43-4107-8479-AE0FF0437876}"/>
              </a:ext>
            </a:extLst>
          </p:cNvPr>
          <p:cNvSpPr txBox="1"/>
          <p:nvPr/>
        </p:nvSpPr>
        <p:spPr>
          <a:xfrm>
            <a:off x="215153" y="1189174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Encoding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TextBox 12">
            <a:hlinkClick r:id="rId5" action="ppaction://hlinksldjump"/>
            <a:extLst>
              <a:ext uri="{FF2B5EF4-FFF2-40B4-BE49-F238E27FC236}">
                <a16:creationId xmlns:a16="http://schemas.microsoft.com/office/drawing/2014/main" id="{C5D5E2BB-FA7A-41E6-AF9B-2B09FD5AA14A}"/>
              </a:ext>
            </a:extLst>
          </p:cNvPr>
          <p:cNvSpPr txBox="1"/>
          <p:nvPr/>
        </p:nvSpPr>
        <p:spPr>
          <a:xfrm>
            <a:off x="215151" y="2155198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Decoding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TextBox 13">
            <a:hlinkClick r:id="rId6" action="ppaction://hlinksldjump"/>
            <a:extLst>
              <a:ext uri="{FF2B5EF4-FFF2-40B4-BE49-F238E27FC236}">
                <a16:creationId xmlns:a16="http://schemas.microsoft.com/office/drawing/2014/main" id="{CA493E8C-B41F-46F5-8C4D-FA6E28861AA1}"/>
              </a:ext>
            </a:extLst>
          </p:cNvPr>
          <p:cNvSpPr txBox="1"/>
          <p:nvPr/>
        </p:nvSpPr>
        <p:spPr>
          <a:xfrm>
            <a:off x="215152" y="3121223"/>
            <a:ext cx="2057399" cy="6155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Desain Antar Muka Program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95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16138"/>
            <a:ext cx="4502727" cy="820271"/>
          </a:xfrm>
        </p:spPr>
        <p:txBody>
          <a:bodyPr/>
          <a:lstStyle/>
          <a:p>
            <a:r>
              <a:rPr lang="id-ID" dirty="0"/>
              <a:t>Perancangan Sistem</a:t>
            </a:r>
            <a:endParaRPr lang="en-US" dirty="0"/>
          </a:p>
        </p:txBody>
      </p:sp>
      <p:sp>
        <p:nvSpPr>
          <p:cNvPr id="5" name="Right Arrow 4">
            <a:hlinkClick r:id="rId2" action="ppaction://hlinksldjump"/>
          </p:cNvPr>
          <p:cNvSpPr/>
          <p:nvPr/>
        </p:nvSpPr>
        <p:spPr>
          <a:xfrm flipH="1">
            <a:off x="147917" y="6172202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018CC9F7-98BD-476A-A55E-259666253C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338" y="969147"/>
            <a:ext cx="6080125" cy="4922881"/>
          </a:xfrm>
        </p:spPr>
      </p:pic>
      <p:sp>
        <p:nvSpPr>
          <p:cNvPr id="12" name="TextBox 11">
            <a:hlinkClick r:id="rId4" action="ppaction://hlinksldjump"/>
            <a:extLst>
              <a:ext uri="{FF2B5EF4-FFF2-40B4-BE49-F238E27FC236}">
                <a16:creationId xmlns:a16="http://schemas.microsoft.com/office/drawing/2014/main" id="{CE964ABE-34F5-4E11-809F-AED5D1923D2B}"/>
              </a:ext>
            </a:extLst>
          </p:cNvPr>
          <p:cNvSpPr txBox="1"/>
          <p:nvPr/>
        </p:nvSpPr>
        <p:spPr>
          <a:xfrm>
            <a:off x="215153" y="1189174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Encoding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TextBox 12">
            <a:hlinkClick r:id="rId5" action="ppaction://hlinksldjump"/>
            <a:extLst>
              <a:ext uri="{FF2B5EF4-FFF2-40B4-BE49-F238E27FC236}">
                <a16:creationId xmlns:a16="http://schemas.microsoft.com/office/drawing/2014/main" id="{11FFFE49-0D20-4642-B581-3AFBF3F8FCF5}"/>
              </a:ext>
            </a:extLst>
          </p:cNvPr>
          <p:cNvSpPr txBox="1"/>
          <p:nvPr/>
        </p:nvSpPr>
        <p:spPr>
          <a:xfrm>
            <a:off x="215151" y="2155198"/>
            <a:ext cx="2057399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Flowchart Decoding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" name="TextBox 13">
            <a:hlinkClick r:id="rId6" action="ppaction://hlinksldjump"/>
            <a:extLst>
              <a:ext uri="{FF2B5EF4-FFF2-40B4-BE49-F238E27FC236}">
                <a16:creationId xmlns:a16="http://schemas.microsoft.com/office/drawing/2014/main" id="{5D187F86-7E39-46FF-A1BB-0021DC2F1265}"/>
              </a:ext>
            </a:extLst>
          </p:cNvPr>
          <p:cNvSpPr txBox="1"/>
          <p:nvPr/>
        </p:nvSpPr>
        <p:spPr>
          <a:xfrm>
            <a:off x="215152" y="3121223"/>
            <a:ext cx="2057399" cy="6155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d-ID" sz="1700" dirty="0">
                <a:solidFill>
                  <a:schemeClr val="accent6">
                    <a:lumMod val="50000"/>
                  </a:schemeClr>
                </a:solidFill>
              </a:rPr>
              <a:t>Desain Antar Muka Program</a:t>
            </a:r>
            <a:endParaRPr lang="en-US" sz="17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584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0" y="136915"/>
            <a:ext cx="9601200" cy="748145"/>
          </a:xfrm>
        </p:spPr>
        <p:txBody>
          <a:bodyPr/>
          <a:lstStyle/>
          <a:p>
            <a:r>
              <a:rPr lang="en-ID" dirty="0" err="1"/>
              <a:t>Daftar</a:t>
            </a:r>
            <a:r>
              <a:rPr lang="en-ID" dirty="0"/>
              <a:t> </a:t>
            </a:r>
            <a:r>
              <a:rPr lang="en-ID" dirty="0" err="1"/>
              <a:t>Pustaka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45127" y="885061"/>
            <a:ext cx="10958945" cy="5460321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s-ES" sz="1800" dirty="0"/>
              <a:t>[1] </a:t>
            </a:r>
            <a:r>
              <a:rPr lang="es-ES" sz="1800" dirty="0" err="1"/>
              <a:t>Adiria</a:t>
            </a:r>
            <a:r>
              <a:rPr lang="es-ES" sz="1800" dirty="0"/>
              <a:t>. (2010). "</a:t>
            </a:r>
            <a:r>
              <a:rPr lang="es-ES" sz="1800" dirty="0" err="1"/>
              <a:t>Analisis</a:t>
            </a:r>
            <a:r>
              <a:rPr lang="es-ES" sz="1800" dirty="0"/>
              <a:t> dan </a:t>
            </a:r>
            <a:r>
              <a:rPr lang="es-ES" sz="1800" dirty="0" err="1"/>
              <a:t>Perancangan</a:t>
            </a:r>
            <a:r>
              <a:rPr lang="es-ES" sz="1800" dirty="0"/>
              <a:t> </a:t>
            </a:r>
            <a:r>
              <a:rPr lang="es-ES" sz="1800" dirty="0" err="1"/>
              <a:t>Aplikasi</a:t>
            </a:r>
            <a:r>
              <a:rPr lang="es-ES" sz="1800" dirty="0"/>
              <a:t> </a:t>
            </a:r>
            <a:r>
              <a:rPr lang="es-ES" sz="1800" dirty="0" err="1"/>
              <a:t>Steganografi</a:t>
            </a:r>
            <a:r>
              <a:rPr lang="es-ES" sz="1800" dirty="0"/>
              <a:t> pada </a:t>
            </a:r>
            <a:r>
              <a:rPr lang="es-ES" sz="1800" dirty="0" err="1"/>
              <a:t>Citra</a:t>
            </a:r>
            <a:r>
              <a:rPr lang="es-ES" sz="1800" dirty="0"/>
              <a:t> Digital</a:t>
            </a:r>
            <a:r>
              <a:rPr lang="id-ID" sz="1800" dirty="0"/>
              <a:t> </a:t>
            </a:r>
            <a:r>
              <a:rPr lang="en-GB" sz="1800" dirty="0" err="1"/>
              <a:t>dengan</a:t>
            </a:r>
            <a:r>
              <a:rPr lang="en-GB" sz="1800" dirty="0"/>
              <a:t> </a:t>
            </a:r>
            <a:r>
              <a:rPr lang="en-GB" sz="1800" dirty="0" err="1"/>
              <a:t>Menggunakan</a:t>
            </a:r>
            <a:r>
              <a:rPr lang="en-GB" sz="1800" dirty="0"/>
              <a:t> </a:t>
            </a:r>
            <a:r>
              <a:rPr lang="en-GB" sz="1800" dirty="0" err="1"/>
              <a:t>Metode</a:t>
            </a:r>
            <a:r>
              <a:rPr lang="en-GB" sz="1800" dirty="0"/>
              <a:t> LSB (Least Significant Bit)". </a:t>
            </a:r>
            <a:r>
              <a:rPr lang="en-GB" sz="1800" dirty="0" err="1"/>
              <a:t>Skripsi</a:t>
            </a:r>
            <a:r>
              <a:rPr lang="en-GB" sz="1800" dirty="0"/>
              <a:t> </a:t>
            </a:r>
            <a:r>
              <a:rPr lang="en-GB" sz="1800" dirty="0" err="1"/>
              <a:t>Sarjana</a:t>
            </a:r>
            <a:r>
              <a:rPr lang="id-ID" sz="1800" dirty="0"/>
              <a:t> </a:t>
            </a:r>
            <a:r>
              <a:rPr lang="en-GB" sz="1800" dirty="0"/>
              <a:t>pada </a:t>
            </a:r>
            <a:r>
              <a:rPr lang="en-GB" sz="1800" dirty="0" err="1"/>
              <a:t>Universitas</a:t>
            </a:r>
            <a:r>
              <a:rPr lang="en-GB" sz="1800" dirty="0"/>
              <a:t> Islam Negeri Jakarta</a:t>
            </a:r>
          </a:p>
          <a:p>
            <a:pPr marL="0" indent="0" algn="just">
              <a:buNone/>
            </a:pPr>
            <a:r>
              <a:rPr lang="sv-SE" sz="1800" dirty="0"/>
              <a:t>[2] Arymurthy, A. M., dan Setiawan, S. (1992). "Pengantar Pengolahan Citra. Jakarta:</a:t>
            </a:r>
            <a:r>
              <a:rPr lang="id-ID" sz="1800" dirty="0"/>
              <a:t> </a:t>
            </a:r>
            <a:r>
              <a:rPr lang="en-GB" sz="1800" dirty="0"/>
              <a:t>PT </a:t>
            </a:r>
            <a:r>
              <a:rPr lang="en-GB" sz="1800" dirty="0" err="1"/>
              <a:t>Elex</a:t>
            </a:r>
            <a:r>
              <a:rPr lang="en-GB" sz="1800" dirty="0"/>
              <a:t> Media </a:t>
            </a:r>
            <a:r>
              <a:rPr lang="en-GB" sz="1800" dirty="0" err="1"/>
              <a:t>Komputindo</a:t>
            </a:r>
            <a:r>
              <a:rPr lang="en-GB" sz="1800" dirty="0"/>
              <a:t>".</a:t>
            </a:r>
          </a:p>
          <a:p>
            <a:pPr marL="0" indent="0" algn="just">
              <a:buNone/>
            </a:pPr>
            <a:r>
              <a:rPr lang="en-GB" sz="1800" dirty="0"/>
              <a:t>[3] ASCII Table. 2010. "ASCII Table and Description". ASCII Table [Online]. </a:t>
            </a:r>
            <a:r>
              <a:rPr lang="en-GB" sz="1800" dirty="0" err="1"/>
              <a:t>Tersedia</a:t>
            </a:r>
            <a:r>
              <a:rPr lang="en-GB" sz="1800" dirty="0"/>
              <a:t>:</a:t>
            </a:r>
            <a:r>
              <a:rPr lang="id-ID" sz="1800" dirty="0"/>
              <a:t> </a:t>
            </a:r>
            <a:r>
              <a:rPr lang="en-GB" sz="1800" dirty="0"/>
              <a:t>https://www.asciitable.com. [17 April 2018].</a:t>
            </a:r>
          </a:p>
          <a:p>
            <a:pPr marL="0" indent="0" algn="just">
              <a:buNone/>
            </a:pPr>
            <a:r>
              <a:rPr lang="en-GB" sz="1800" dirty="0"/>
              <a:t>[4] </a:t>
            </a:r>
            <a:r>
              <a:rPr lang="en-GB" sz="1800" dirty="0" err="1"/>
              <a:t>Bunyamin</a:t>
            </a:r>
            <a:r>
              <a:rPr lang="en-GB" sz="1800" dirty="0"/>
              <a:t>, H., dan Adrian. (2009). "</a:t>
            </a:r>
            <a:r>
              <a:rPr lang="en-GB" sz="1800" dirty="0" err="1"/>
              <a:t>Aplikasi</a:t>
            </a:r>
            <a:r>
              <a:rPr lang="en-GB" sz="1800" dirty="0"/>
              <a:t> Steganography pada File </a:t>
            </a:r>
            <a:r>
              <a:rPr lang="en-GB" sz="1800" dirty="0" err="1"/>
              <a:t>dengan</a:t>
            </a:r>
            <a:r>
              <a:rPr lang="id-ID" sz="1800" dirty="0"/>
              <a:t> </a:t>
            </a:r>
            <a:r>
              <a:rPr lang="en-GB" sz="1800" dirty="0" err="1"/>
              <a:t>Menggunakan</a:t>
            </a:r>
            <a:r>
              <a:rPr lang="en-GB" sz="1800" dirty="0"/>
              <a:t> Teknik Low Bit Encoding dan Least Significant Bit". </a:t>
            </a:r>
            <a:r>
              <a:rPr lang="en-GB" sz="1800" dirty="0" err="1"/>
              <a:t>Jurnal</a:t>
            </a:r>
            <a:r>
              <a:rPr lang="en-GB" sz="1800" dirty="0"/>
              <a:t> </a:t>
            </a:r>
            <a:r>
              <a:rPr lang="en-GB" sz="1800" dirty="0" err="1"/>
              <a:t>Informatika</a:t>
            </a:r>
            <a:r>
              <a:rPr lang="id-ID" sz="1800" dirty="0"/>
              <a:t> </a:t>
            </a:r>
            <a:r>
              <a:rPr lang="en-GB" sz="1800" dirty="0"/>
              <a:t>UKM, Vol. 5, No. 2, pp. 107â˘A ¸S117.</a:t>
            </a:r>
          </a:p>
          <a:p>
            <a:pPr marL="0" indent="0" algn="just">
              <a:buNone/>
            </a:pPr>
            <a:r>
              <a:rPr lang="en-GB" sz="1800" dirty="0"/>
              <a:t>[5] </a:t>
            </a:r>
            <a:r>
              <a:rPr lang="en-GB" sz="1800" dirty="0" err="1"/>
              <a:t>Elgabar</a:t>
            </a:r>
            <a:r>
              <a:rPr lang="en-GB" sz="1800" dirty="0"/>
              <a:t>, </a:t>
            </a:r>
            <a:r>
              <a:rPr lang="en-GB" sz="1800" dirty="0" err="1"/>
              <a:t>Eltyeb</a:t>
            </a:r>
            <a:r>
              <a:rPr lang="en-GB" sz="1800" dirty="0"/>
              <a:t> E. A bed. (2013). "Comparison of LSB Steganography in BMP</a:t>
            </a:r>
            <a:r>
              <a:rPr lang="id-ID" sz="1800" dirty="0"/>
              <a:t> </a:t>
            </a:r>
            <a:r>
              <a:rPr lang="en-GB" sz="1800" dirty="0"/>
              <a:t>and JPEG Images". International Journal of Soft Computing and Engineering</a:t>
            </a:r>
            <a:r>
              <a:rPr lang="id-ID" sz="1800" dirty="0"/>
              <a:t> </a:t>
            </a:r>
            <a:r>
              <a:rPr lang="en-GB" sz="1800" dirty="0"/>
              <a:t>(IJSCE), ISSN: 2231-2307, Vol.3, Issue-5.</a:t>
            </a:r>
            <a:endParaRPr lang="id-ID" sz="1800" dirty="0"/>
          </a:p>
          <a:p>
            <a:pPr marL="0" indent="0">
              <a:buNone/>
            </a:pPr>
            <a:r>
              <a:rPr lang="en-GB" sz="1800" dirty="0"/>
              <a:t>[6] </a:t>
            </a:r>
            <a:r>
              <a:rPr lang="en-GB" sz="1800" dirty="0" err="1"/>
              <a:t>Elgabar</a:t>
            </a:r>
            <a:r>
              <a:rPr lang="en-GB" sz="1800" dirty="0"/>
              <a:t>, </a:t>
            </a:r>
            <a:r>
              <a:rPr lang="en-GB" sz="1800" dirty="0" err="1"/>
              <a:t>Eltyeb</a:t>
            </a:r>
            <a:r>
              <a:rPr lang="en-GB" sz="1800" dirty="0"/>
              <a:t> E. A bed dan Mohammed, </a:t>
            </a:r>
            <a:r>
              <a:rPr lang="en-GB" sz="1800" dirty="0" err="1"/>
              <a:t>Fakhreldeen</a:t>
            </a:r>
            <a:r>
              <a:rPr lang="en-GB" sz="1800" dirty="0"/>
              <a:t> A. (2013). "JPEG versus</a:t>
            </a:r>
            <a:r>
              <a:rPr lang="id-ID" sz="1800" dirty="0"/>
              <a:t> </a:t>
            </a:r>
            <a:r>
              <a:rPr lang="en-GB" sz="1800" dirty="0"/>
              <a:t>GIF Images in forms of LSB Steganography". International Journal of Computer</a:t>
            </a:r>
            <a:r>
              <a:rPr lang="id-ID" sz="1800" dirty="0"/>
              <a:t> </a:t>
            </a:r>
            <a:r>
              <a:rPr lang="en-GB" sz="1800" dirty="0"/>
              <a:t>Science and Network (IJCSN), Vol. 2, Issue 6.</a:t>
            </a:r>
          </a:p>
          <a:p>
            <a:pPr marL="0" indent="0">
              <a:buNone/>
            </a:pPr>
            <a:r>
              <a:rPr lang="en-GB" sz="1800" dirty="0"/>
              <a:t>[7] Gautama, Prakriti dan Sharma, Deepak. (2015). "A Survey on Digital Image</a:t>
            </a:r>
            <a:r>
              <a:rPr lang="id-ID" sz="1800" dirty="0"/>
              <a:t> </a:t>
            </a:r>
            <a:r>
              <a:rPr lang="en-GB" sz="1800" dirty="0"/>
              <a:t>Steganography Techniques". International Journal of Electronics, Electrical and</a:t>
            </a:r>
            <a:r>
              <a:rPr lang="id-ID" sz="1800" dirty="0"/>
              <a:t> </a:t>
            </a:r>
            <a:r>
              <a:rPr lang="en-GB" sz="1800" dirty="0"/>
              <a:t>Computational System (IJEECS), ISSN 2348-117X, Vol. 4, Issue 11.</a:t>
            </a:r>
          </a:p>
        </p:txBody>
      </p:sp>
      <p:sp>
        <p:nvSpPr>
          <p:cNvPr id="4" name="Right Arrow 3">
            <a:hlinkClick r:id="rId2" action="ppaction://hlinksldjump"/>
          </p:cNvPr>
          <p:cNvSpPr/>
          <p:nvPr/>
        </p:nvSpPr>
        <p:spPr>
          <a:xfrm flipH="1">
            <a:off x="98612" y="5795683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57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0" y="136915"/>
            <a:ext cx="9601200" cy="748145"/>
          </a:xfrm>
        </p:spPr>
        <p:txBody>
          <a:bodyPr/>
          <a:lstStyle/>
          <a:p>
            <a:r>
              <a:rPr lang="en-ID" dirty="0" err="1"/>
              <a:t>Daftar</a:t>
            </a:r>
            <a:r>
              <a:rPr lang="en-ID" dirty="0"/>
              <a:t> </a:t>
            </a:r>
            <a:r>
              <a:rPr lang="en-ID" dirty="0" err="1"/>
              <a:t>Pustaka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45127" y="885061"/>
            <a:ext cx="10958945" cy="546195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it-IT" sz="1800" dirty="0"/>
              <a:t>[8] Hermawati, F. A. (2013). "Pengolahan Citra Digital". Yogyakarta: ANDI.</a:t>
            </a:r>
          </a:p>
          <a:p>
            <a:pPr marL="0" indent="0" algn="just">
              <a:buNone/>
            </a:pPr>
            <a:r>
              <a:rPr lang="en-GB" sz="1800" dirty="0"/>
              <a:t>[9] Irfan. (2013). "</a:t>
            </a:r>
            <a:r>
              <a:rPr lang="en-GB" sz="1800" dirty="0" err="1"/>
              <a:t>Penyembunyian</a:t>
            </a:r>
            <a:r>
              <a:rPr lang="en-GB" sz="1800" dirty="0"/>
              <a:t> </a:t>
            </a:r>
            <a:r>
              <a:rPr lang="en-GB" sz="1800" dirty="0" err="1"/>
              <a:t>Informasi</a:t>
            </a:r>
            <a:r>
              <a:rPr lang="en-GB" sz="1800" dirty="0"/>
              <a:t> (steganography) Gambar </a:t>
            </a:r>
            <a:r>
              <a:rPr lang="en-GB" sz="1800" dirty="0" err="1"/>
              <a:t>Menggunakan</a:t>
            </a:r>
            <a:r>
              <a:rPr lang="id-ID" sz="1800" dirty="0"/>
              <a:t> </a:t>
            </a:r>
            <a:r>
              <a:rPr lang="en-GB" sz="1800" dirty="0" err="1"/>
              <a:t>Metode</a:t>
            </a:r>
            <a:r>
              <a:rPr lang="en-GB" sz="1800" dirty="0"/>
              <a:t> LSB (Least Significant Bit)". </a:t>
            </a:r>
            <a:r>
              <a:rPr lang="en-GB" sz="1800" dirty="0" err="1"/>
              <a:t>Rekayasa</a:t>
            </a:r>
            <a:r>
              <a:rPr lang="en-GB" sz="1800" dirty="0"/>
              <a:t> </a:t>
            </a:r>
            <a:r>
              <a:rPr lang="en-GB" sz="1800" dirty="0" err="1"/>
              <a:t>Teknologi</a:t>
            </a:r>
            <a:r>
              <a:rPr lang="en-GB" sz="1800" dirty="0"/>
              <a:t> Vol. 5, No. 1.</a:t>
            </a:r>
            <a:endParaRPr lang="id-ID" sz="1800" dirty="0"/>
          </a:p>
          <a:p>
            <a:pPr marL="0" indent="0" algn="just">
              <a:buNone/>
            </a:pPr>
            <a:r>
              <a:rPr lang="en-GB" sz="1800" dirty="0"/>
              <a:t>[10] Joshi, K., dan Yadav, R. (2015). "A New LSB-S Image Steganography Method</a:t>
            </a:r>
            <a:r>
              <a:rPr lang="id-ID" sz="1800" dirty="0"/>
              <a:t> </a:t>
            </a:r>
            <a:r>
              <a:rPr lang="en-GB" sz="1800" dirty="0"/>
              <a:t>Blend with Cryptography for Secret Communication". Third International Conference</a:t>
            </a:r>
            <a:r>
              <a:rPr lang="id-ID" sz="1800" dirty="0"/>
              <a:t> </a:t>
            </a:r>
            <a:r>
              <a:rPr lang="en-GB" sz="1800" dirty="0"/>
              <a:t>on Image </a:t>
            </a:r>
            <a:r>
              <a:rPr lang="en-GB" sz="1800" dirty="0" err="1"/>
              <a:t>Infomation</a:t>
            </a:r>
            <a:r>
              <a:rPr lang="en-GB" sz="1800" dirty="0"/>
              <a:t> Processing.</a:t>
            </a:r>
          </a:p>
          <a:p>
            <a:pPr marL="0" indent="0" algn="just">
              <a:buNone/>
            </a:pPr>
            <a:r>
              <a:rPr lang="en-GB" sz="1800" dirty="0"/>
              <a:t>[11] Kessler, G. C. (2001). "Steganography Hiding Data Within Data".</a:t>
            </a:r>
          </a:p>
          <a:p>
            <a:pPr marL="0" indent="0" algn="just">
              <a:buNone/>
            </a:pPr>
            <a:r>
              <a:rPr lang="en-GB" sz="1800" dirty="0"/>
              <a:t>[12] M. K., Kadam, K., </a:t>
            </a:r>
            <a:r>
              <a:rPr lang="en-GB" sz="1800" dirty="0" err="1"/>
              <a:t>Koshti</a:t>
            </a:r>
            <a:r>
              <a:rPr lang="en-GB" sz="1800" dirty="0"/>
              <a:t>, A., dan </a:t>
            </a:r>
            <a:r>
              <a:rPr lang="en-GB" sz="1800" dirty="0" err="1"/>
              <a:t>Dunghav</a:t>
            </a:r>
            <a:r>
              <a:rPr lang="en-GB" sz="1800" dirty="0"/>
              <a:t>, P. (2012). "Steganography Using</a:t>
            </a:r>
            <a:r>
              <a:rPr lang="id-ID" sz="1800" dirty="0"/>
              <a:t> </a:t>
            </a:r>
            <a:r>
              <a:rPr lang="en-GB" sz="1800" dirty="0"/>
              <a:t>Least </a:t>
            </a:r>
            <a:r>
              <a:rPr lang="en-GB" sz="1800" dirty="0" err="1"/>
              <a:t>Signicant</a:t>
            </a:r>
            <a:r>
              <a:rPr lang="en-GB" sz="1800" dirty="0"/>
              <a:t> Bit Algorithm". International Journal of Engineering Research</a:t>
            </a:r>
            <a:r>
              <a:rPr lang="id-ID" sz="1800" dirty="0"/>
              <a:t> </a:t>
            </a:r>
            <a:r>
              <a:rPr lang="en-GB" sz="1800" dirty="0"/>
              <a:t>and Applications (IJERA), Vol. 2, Issue 3, pp. 338-341.</a:t>
            </a:r>
          </a:p>
          <a:p>
            <a:pPr marL="0" indent="0" algn="just">
              <a:buNone/>
            </a:pPr>
            <a:r>
              <a:rPr lang="en-GB" sz="1800" dirty="0"/>
              <a:t>[13] Munir, R. (2004). "</a:t>
            </a:r>
            <a:r>
              <a:rPr lang="en-GB" sz="1800" dirty="0" err="1"/>
              <a:t>Pengolahan</a:t>
            </a:r>
            <a:r>
              <a:rPr lang="en-GB" sz="1800" dirty="0"/>
              <a:t> Citra Digital". Bandung: </a:t>
            </a:r>
            <a:r>
              <a:rPr lang="en-GB" sz="1800" dirty="0" err="1"/>
              <a:t>Informatika</a:t>
            </a:r>
            <a:r>
              <a:rPr lang="en-GB" sz="1800" dirty="0"/>
              <a:t>.</a:t>
            </a:r>
          </a:p>
          <a:p>
            <a:pPr marL="0" indent="0" algn="just">
              <a:buNone/>
            </a:pPr>
            <a:r>
              <a:rPr lang="de-DE" sz="1800" dirty="0"/>
              <a:t>[14] Munir, R. (2006). "Kriptografi". Bandung: Informatika.</a:t>
            </a:r>
          </a:p>
        </p:txBody>
      </p:sp>
      <p:sp>
        <p:nvSpPr>
          <p:cNvPr id="4" name="Right Arrow 3">
            <a:hlinkClick r:id="rId2" action="ppaction://hlinksldjump"/>
          </p:cNvPr>
          <p:cNvSpPr/>
          <p:nvPr/>
        </p:nvSpPr>
        <p:spPr>
          <a:xfrm flipH="1">
            <a:off x="98612" y="5795683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04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0" y="136915"/>
            <a:ext cx="9601200" cy="748145"/>
          </a:xfrm>
        </p:spPr>
        <p:txBody>
          <a:bodyPr/>
          <a:lstStyle/>
          <a:p>
            <a:r>
              <a:rPr lang="en-ID" dirty="0" err="1"/>
              <a:t>Daftar</a:t>
            </a:r>
            <a:r>
              <a:rPr lang="en-ID" dirty="0"/>
              <a:t> </a:t>
            </a:r>
            <a:r>
              <a:rPr lang="en-ID" dirty="0" err="1"/>
              <a:t>Pustaka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45127" y="885061"/>
            <a:ext cx="10958945" cy="5461952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GB" sz="1800" dirty="0"/>
              <a:t>[15] </a:t>
            </a:r>
            <a:r>
              <a:rPr lang="en-GB" sz="1800" dirty="0" err="1"/>
              <a:t>Pakereng</a:t>
            </a:r>
            <a:r>
              <a:rPr lang="en-GB" sz="1800" dirty="0"/>
              <a:t>, M.A </a:t>
            </a:r>
            <a:r>
              <a:rPr lang="en-GB" sz="1800" dirty="0" err="1"/>
              <a:t>Ineke</a:t>
            </a:r>
            <a:r>
              <a:rPr lang="en-GB" sz="1800" dirty="0"/>
              <a:t>, </a:t>
            </a:r>
            <a:r>
              <a:rPr lang="en-GB" sz="1800" dirty="0" err="1"/>
              <a:t>Beeh</a:t>
            </a:r>
            <a:r>
              <a:rPr lang="en-GB" sz="1800" dirty="0"/>
              <a:t>, </a:t>
            </a:r>
            <a:r>
              <a:rPr lang="en-GB" sz="1800" dirty="0" err="1"/>
              <a:t>Yos</a:t>
            </a:r>
            <a:r>
              <a:rPr lang="en-GB" sz="1800" dirty="0"/>
              <a:t> Richard, dan </a:t>
            </a:r>
            <a:r>
              <a:rPr lang="en-GB" sz="1800" dirty="0" err="1"/>
              <a:t>Endrawan</a:t>
            </a:r>
            <a:r>
              <a:rPr lang="en-GB" sz="1800" dirty="0"/>
              <a:t>, Sonny. (2010). "</a:t>
            </a:r>
            <a:r>
              <a:rPr lang="en-GB" sz="1800" dirty="0" err="1"/>
              <a:t>Perbandingan</a:t>
            </a:r>
            <a:r>
              <a:rPr lang="id-ID" sz="1800" dirty="0"/>
              <a:t> </a:t>
            </a:r>
            <a:r>
              <a:rPr lang="en-GB" sz="1800" dirty="0" err="1"/>
              <a:t>Steganografi</a:t>
            </a:r>
            <a:r>
              <a:rPr lang="en-GB" sz="1800" dirty="0"/>
              <a:t> </a:t>
            </a:r>
            <a:r>
              <a:rPr lang="en-GB" sz="1800" dirty="0" err="1"/>
              <a:t>Metode</a:t>
            </a:r>
            <a:r>
              <a:rPr lang="en-GB" sz="1800" dirty="0"/>
              <a:t> Spread Spectrum dan Least Significant Bit</a:t>
            </a:r>
            <a:r>
              <a:rPr lang="id-ID" sz="1800" dirty="0"/>
              <a:t> </a:t>
            </a:r>
            <a:r>
              <a:rPr lang="en-GB" sz="1800" dirty="0"/>
              <a:t>(LSB) Antara Waktu Proses dan </a:t>
            </a:r>
            <a:r>
              <a:rPr lang="en-GB" sz="1800" dirty="0" err="1"/>
              <a:t>Ukuran</a:t>
            </a:r>
            <a:r>
              <a:rPr lang="en-GB" sz="1800" dirty="0"/>
              <a:t> File Gambar". JURNAL INFORMATIKA,</a:t>
            </a:r>
            <a:r>
              <a:rPr lang="id-ID" sz="1800" dirty="0"/>
              <a:t> </a:t>
            </a:r>
            <a:r>
              <a:rPr lang="en-GB" sz="1800" dirty="0"/>
              <a:t>VOL. 6 NO. 1.</a:t>
            </a:r>
          </a:p>
          <a:p>
            <a:pPr marL="0" indent="0" algn="just">
              <a:buNone/>
            </a:pPr>
            <a:r>
              <a:rPr lang="en-GB" sz="1800" dirty="0"/>
              <a:t>[16] M., Pavani, S., </a:t>
            </a:r>
            <a:r>
              <a:rPr lang="en-GB" sz="1800" dirty="0" err="1"/>
              <a:t>Naganjaneyulu</a:t>
            </a:r>
            <a:r>
              <a:rPr lang="en-GB" sz="1800" dirty="0"/>
              <a:t>, dan C., </a:t>
            </a:r>
            <a:r>
              <a:rPr lang="en-GB" sz="1800" dirty="0" err="1"/>
              <a:t>Nagaraju</a:t>
            </a:r>
            <a:r>
              <a:rPr lang="en-GB" sz="1800" dirty="0"/>
              <a:t>. (2013). "A Survey on LSB Based</a:t>
            </a:r>
            <a:r>
              <a:rPr lang="id-ID" sz="1800" dirty="0"/>
              <a:t> </a:t>
            </a:r>
            <a:r>
              <a:rPr lang="en-GB" sz="1800" dirty="0"/>
              <a:t>Steganography Methods". International Journal Of Engineering And Computer</a:t>
            </a:r>
            <a:r>
              <a:rPr lang="id-ID" sz="1800" dirty="0"/>
              <a:t> </a:t>
            </a:r>
            <a:r>
              <a:rPr lang="en-GB" sz="1800" dirty="0"/>
              <a:t>Science, Vol. 2, Issue pp. 2464-2467.</a:t>
            </a:r>
          </a:p>
          <a:p>
            <a:pPr marL="0" indent="0" algn="just">
              <a:buNone/>
            </a:pPr>
            <a:r>
              <a:rPr lang="en-GB" sz="1800" dirty="0"/>
              <a:t>[17] </a:t>
            </a:r>
            <a:r>
              <a:rPr lang="en-GB" sz="1800" dirty="0" err="1"/>
              <a:t>Prasetyo</a:t>
            </a:r>
            <a:r>
              <a:rPr lang="en-GB" sz="1800" dirty="0"/>
              <a:t>, F. P. (2010). "</a:t>
            </a:r>
            <a:r>
              <a:rPr lang="en-GB" sz="1800" dirty="0" err="1"/>
              <a:t>Steganografi</a:t>
            </a:r>
            <a:r>
              <a:rPr lang="en-GB" sz="1800" dirty="0"/>
              <a:t> </a:t>
            </a:r>
            <a:r>
              <a:rPr lang="en-GB" sz="1800" dirty="0" err="1"/>
              <a:t>Menggunakan</a:t>
            </a:r>
            <a:r>
              <a:rPr lang="en-GB" sz="1800" dirty="0"/>
              <a:t> </a:t>
            </a:r>
            <a:r>
              <a:rPr lang="en-GB" sz="1800" dirty="0" err="1"/>
              <a:t>Metode</a:t>
            </a:r>
            <a:r>
              <a:rPr lang="en-GB" sz="1800" dirty="0"/>
              <a:t> LSB denga Software</a:t>
            </a:r>
            <a:r>
              <a:rPr lang="id-ID" sz="1800" dirty="0"/>
              <a:t> </a:t>
            </a:r>
            <a:r>
              <a:rPr lang="sv-SE" sz="1800" dirty="0"/>
              <a:t>Matlab". Skripsi Sarjana pada Universitas Islam Negeri Jakarta</a:t>
            </a:r>
          </a:p>
          <a:p>
            <a:pPr marL="0" indent="0" algn="just">
              <a:buNone/>
            </a:pPr>
            <a:r>
              <a:rPr lang="en-GB" sz="1800" dirty="0"/>
              <a:t>[18] </a:t>
            </a:r>
            <a:r>
              <a:rPr lang="en-GB" sz="1800" dirty="0" err="1"/>
              <a:t>Prayudi</a:t>
            </a:r>
            <a:r>
              <a:rPr lang="en-GB" sz="1800" dirty="0"/>
              <a:t>, Y., dan </a:t>
            </a:r>
            <a:r>
              <a:rPr lang="en-GB" sz="1800" dirty="0" err="1"/>
              <a:t>Kuncoro</a:t>
            </a:r>
            <a:r>
              <a:rPr lang="en-GB" sz="1800" dirty="0"/>
              <a:t>, P. S. (2005). "</a:t>
            </a:r>
            <a:r>
              <a:rPr lang="en-GB" sz="1800" dirty="0" err="1"/>
              <a:t>Implementasi</a:t>
            </a:r>
            <a:r>
              <a:rPr lang="en-GB" sz="1800" dirty="0"/>
              <a:t> </a:t>
            </a:r>
            <a:r>
              <a:rPr lang="en-GB" sz="1800" dirty="0" err="1"/>
              <a:t>Steganografi</a:t>
            </a:r>
            <a:r>
              <a:rPr lang="en-GB" sz="1800" dirty="0"/>
              <a:t> </a:t>
            </a:r>
            <a:r>
              <a:rPr lang="en-GB" sz="1800" dirty="0" err="1"/>
              <a:t>Menggunakan</a:t>
            </a:r>
            <a:r>
              <a:rPr lang="id-ID" sz="1800" dirty="0"/>
              <a:t> </a:t>
            </a:r>
            <a:r>
              <a:rPr lang="en-GB" sz="1800" dirty="0"/>
              <a:t>Teknik Adaptive Minimum Error Least Significant Bit Replacement</a:t>
            </a:r>
            <a:r>
              <a:rPr lang="id-ID" sz="1800" dirty="0"/>
              <a:t> </a:t>
            </a:r>
            <a:r>
              <a:rPr lang="nn-NO" sz="1800" dirty="0"/>
              <a:t>(AMELSBR)". Seminar Nasional Aplikasi Teknologi Informasi.</a:t>
            </a:r>
            <a:endParaRPr lang="id-ID" sz="1800" dirty="0"/>
          </a:p>
          <a:p>
            <a:pPr marL="0" indent="0" algn="just">
              <a:buNone/>
            </a:pPr>
            <a:r>
              <a:rPr lang="en-GB" sz="1800" dirty="0"/>
              <a:t>[19] </a:t>
            </a:r>
            <a:r>
              <a:rPr lang="en-GB" sz="1800" dirty="0" err="1"/>
              <a:t>Rakhmat</a:t>
            </a:r>
            <a:r>
              <a:rPr lang="en-GB" sz="1800" dirty="0"/>
              <a:t>, B., dan </a:t>
            </a:r>
            <a:r>
              <a:rPr lang="en-GB" sz="1800" dirty="0" err="1"/>
              <a:t>Fairuzabadi</a:t>
            </a:r>
            <a:r>
              <a:rPr lang="en-GB" sz="1800" dirty="0"/>
              <a:t>, M. (2010). "</a:t>
            </a:r>
            <a:r>
              <a:rPr lang="en-GB" sz="1800" dirty="0" err="1"/>
              <a:t>Steganografi</a:t>
            </a:r>
            <a:r>
              <a:rPr lang="en-GB" sz="1800" dirty="0"/>
              <a:t> </a:t>
            </a:r>
            <a:r>
              <a:rPr lang="en-GB" sz="1800" dirty="0" err="1"/>
              <a:t>Menggunakan</a:t>
            </a:r>
            <a:r>
              <a:rPr lang="en-GB" sz="1800" dirty="0"/>
              <a:t> </a:t>
            </a:r>
            <a:r>
              <a:rPr lang="en-GB" sz="1800" dirty="0" err="1"/>
              <a:t>Metode</a:t>
            </a:r>
            <a:r>
              <a:rPr lang="id-ID" sz="1800" dirty="0"/>
              <a:t> </a:t>
            </a:r>
            <a:r>
              <a:rPr lang="en-GB" sz="1800" dirty="0"/>
              <a:t>Least Significant Bit </a:t>
            </a:r>
            <a:r>
              <a:rPr lang="en-GB" sz="1800" dirty="0" err="1"/>
              <a:t>dengan</a:t>
            </a:r>
            <a:r>
              <a:rPr lang="en-GB" sz="1800" dirty="0"/>
              <a:t> </a:t>
            </a:r>
            <a:r>
              <a:rPr lang="en-GB" sz="1800" dirty="0" err="1"/>
              <a:t>Kombinasi</a:t>
            </a:r>
            <a:r>
              <a:rPr lang="en-GB" sz="1800" dirty="0"/>
              <a:t> </a:t>
            </a:r>
            <a:r>
              <a:rPr lang="en-GB" sz="1800" dirty="0" err="1"/>
              <a:t>Algoritma</a:t>
            </a:r>
            <a:r>
              <a:rPr lang="en-GB" sz="1800" dirty="0"/>
              <a:t> </a:t>
            </a:r>
            <a:r>
              <a:rPr lang="en-GB" sz="1800" dirty="0" err="1"/>
              <a:t>Kriptografi</a:t>
            </a:r>
            <a:r>
              <a:rPr lang="en-GB" sz="1800" dirty="0"/>
              <a:t> </a:t>
            </a:r>
            <a:r>
              <a:rPr lang="en-GB" sz="1800" dirty="0" err="1"/>
              <a:t>Vigenere</a:t>
            </a:r>
            <a:r>
              <a:rPr lang="en-GB" sz="1800" dirty="0"/>
              <a:t> dan</a:t>
            </a:r>
            <a:r>
              <a:rPr lang="id-ID" sz="1800" dirty="0"/>
              <a:t> </a:t>
            </a:r>
            <a:r>
              <a:rPr lang="en-GB" sz="1800" dirty="0"/>
              <a:t>RC4". </a:t>
            </a:r>
            <a:r>
              <a:rPr lang="en-GB" sz="1800" dirty="0" err="1"/>
              <a:t>Jurnal</a:t>
            </a:r>
            <a:r>
              <a:rPr lang="en-GB" sz="1800" dirty="0"/>
              <a:t> </a:t>
            </a:r>
            <a:r>
              <a:rPr lang="en-GB" sz="1800" dirty="0" err="1"/>
              <a:t>Dinamika</a:t>
            </a:r>
            <a:r>
              <a:rPr lang="en-GB" sz="1800" dirty="0"/>
              <a:t> </a:t>
            </a:r>
            <a:r>
              <a:rPr lang="en-GB" sz="1800" dirty="0" err="1"/>
              <a:t>Informatika</a:t>
            </a:r>
            <a:r>
              <a:rPr lang="en-GB" sz="1800" dirty="0"/>
              <a:t>, Volume 5, </a:t>
            </a:r>
            <a:r>
              <a:rPr lang="en-GB" sz="1800" dirty="0" err="1"/>
              <a:t>Nomor</a:t>
            </a:r>
            <a:r>
              <a:rPr lang="en-GB" sz="1800" dirty="0"/>
              <a:t> 2.</a:t>
            </a:r>
          </a:p>
          <a:p>
            <a:pPr marL="0" indent="0" algn="just">
              <a:buNone/>
            </a:pPr>
            <a:r>
              <a:rPr lang="it-IT" sz="1800" dirty="0"/>
              <a:t>[20] Setiana, dan Mahmudy, W. F. (2006). "Steganografi Pada File Citra Bitmap 24</a:t>
            </a:r>
            <a:r>
              <a:rPr lang="id-ID" sz="1800" dirty="0"/>
              <a:t> </a:t>
            </a:r>
            <a:r>
              <a:rPr lang="en-GB" sz="1800" dirty="0"/>
              <a:t>Bit </a:t>
            </a:r>
            <a:r>
              <a:rPr lang="en-GB" sz="1800" dirty="0" err="1"/>
              <a:t>Untuk</a:t>
            </a:r>
            <a:r>
              <a:rPr lang="en-GB" sz="1800" dirty="0"/>
              <a:t> </a:t>
            </a:r>
            <a:r>
              <a:rPr lang="en-GB" sz="1800" dirty="0" err="1"/>
              <a:t>Pengamanan</a:t>
            </a:r>
            <a:r>
              <a:rPr lang="en-GB" sz="1800" dirty="0"/>
              <a:t> Data </a:t>
            </a:r>
            <a:r>
              <a:rPr lang="en-GB" sz="1800" dirty="0" err="1"/>
              <a:t>Menggunakan</a:t>
            </a:r>
            <a:r>
              <a:rPr lang="en-GB" sz="1800" dirty="0"/>
              <a:t> </a:t>
            </a:r>
            <a:r>
              <a:rPr lang="en-GB" sz="1800" dirty="0" err="1"/>
              <a:t>Metode</a:t>
            </a:r>
            <a:r>
              <a:rPr lang="en-GB" sz="1800" dirty="0"/>
              <a:t> Least Significant Bit (LSB)</a:t>
            </a:r>
            <a:r>
              <a:rPr lang="id-ID" sz="1800" dirty="0"/>
              <a:t> </a:t>
            </a:r>
            <a:r>
              <a:rPr lang="en-GB" sz="1800" dirty="0"/>
              <a:t>Insertion". </a:t>
            </a:r>
            <a:r>
              <a:rPr lang="en-GB" sz="1800" dirty="0" err="1"/>
              <a:t>Kursor</a:t>
            </a:r>
            <a:r>
              <a:rPr lang="en-GB" sz="1800" dirty="0"/>
              <a:t>, vol. 2, no. 2, pp. 38-44.</a:t>
            </a:r>
          </a:p>
          <a:p>
            <a:pPr marL="0" indent="0" algn="just">
              <a:buNone/>
            </a:pPr>
            <a:r>
              <a:rPr lang="en-GB" sz="1800" dirty="0"/>
              <a:t>[21] Wikipedia. (n.d.). Retrieved from https://id.wikipedia.org/wiki/Steganografi</a:t>
            </a:r>
            <a:endParaRPr lang="en-US" sz="1800" dirty="0"/>
          </a:p>
        </p:txBody>
      </p:sp>
      <p:sp>
        <p:nvSpPr>
          <p:cNvPr id="4" name="Right Arrow 3">
            <a:hlinkClick r:id="rId2" action="ppaction://hlinksldjump"/>
          </p:cNvPr>
          <p:cNvSpPr/>
          <p:nvPr/>
        </p:nvSpPr>
        <p:spPr>
          <a:xfrm flipH="1">
            <a:off x="98612" y="5795683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83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 err="1"/>
              <a:t>Daftar</a:t>
            </a:r>
            <a:r>
              <a:rPr lang="en-ID" dirty="0"/>
              <a:t> </a:t>
            </a:r>
            <a:r>
              <a:rPr lang="en-ID" dirty="0" err="1"/>
              <a:t>Pustaka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id-ID" dirty="0"/>
              <a:t>Kemkominfo. (2016). </a:t>
            </a:r>
            <a:r>
              <a:rPr lang="id-ID" i="1" dirty="0"/>
              <a:t>KLASIFIKASI – PERMAINAN INTERAKTIF – ELEKTRONIK.</a:t>
            </a:r>
            <a:r>
              <a:rPr lang="id-ID" dirty="0"/>
              <a:t> Diambil kembali dari https://jdih.kominfo.go.id/index.php/produk_hukum/abstrak/279</a:t>
            </a:r>
            <a:endParaRPr lang="en-US" dirty="0"/>
          </a:p>
          <a:p>
            <a:r>
              <a:rPr lang="en-AU" dirty="0" err="1"/>
              <a:t>Kusuma</a:t>
            </a:r>
            <a:r>
              <a:rPr lang="en-AU" dirty="0"/>
              <a:t>, W. F. (2015). </a:t>
            </a:r>
            <a:r>
              <a:rPr lang="en-AU" dirty="0" err="1"/>
              <a:t>Pengembangan</a:t>
            </a:r>
            <a:r>
              <a:rPr lang="en-AU" dirty="0"/>
              <a:t> </a:t>
            </a:r>
            <a:r>
              <a:rPr lang="en-AU" dirty="0" err="1"/>
              <a:t>Halaman</a:t>
            </a:r>
            <a:r>
              <a:rPr lang="en-AU" dirty="0"/>
              <a:t> Web </a:t>
            </a:r>
            <a:r>
              <a:rPr lang="en-AU" dirty="0" err="1"/>
              <a:t>Menggunakan</a:t>
            </a:r>
            <a:r>
              <a:rPr lang="en-AU" dirty="0"/>
              <a:t> XML </a:t>
            </a:r>
            <a:r>
              <a:rPr lang="en-AU" dirty="0" err="1"/>
              <a:t>Dalam</a:t>
            </a:r>
            <a:r>
              <a:rPr lang="en-AU" dirty="0"/>
              <a:t> </a:t>
            </a:r>
            <a:r>
              <a:rPr lang="en-AU" dirty="0" err="1"/>
              <a:t>Pengembangan</a:t>
            </a:r>
            <a:r>
              <a:rPr lang="en-AU" dirty="0"/>
              <a:t> Web 2.0.</a:t>
            </a:r>
            <a:endParaRPr lang="en-US" dirty="0"/>
          </a:p>
          <a:p>
            <a:r>
              <a:rPr lang="id-ID" dirty="0"/>
              <a:t>Mercu Buana. (2015). Diambil kembali dari Digilib Mercu Buana: http://digilib.mercubuana.ac.id/manager/n!@file_skripsi/Isi2710894831451.pdf</a:t>
            </a:r>
            <a:endParaRPr lang="en-US" dirty="0"/>
          </a:p>
          <a:p>
            <a:r>
              <a:rPr lang="id-ID" dirty="0"/>
              <a:t>Non-Personal. (t.thn.). </a:t>
            </a:r>
            <a:r>
              <a:rPr lang="id-ID" i="1" dirty="0"/>
              <a:t>Profil Direktorat Pemberdayaan Industri Informatika</a:t>
            </a:r>
            <a:r>
              <a:rPr lang="id-ID" dirty="0"/>
              <a:t>. Dipetik Oktober 8, 2017, dari Direktorat Pemberdayaan Industri Informatika: https://aptika.kominfo.go.id/index.php/profile/direktorat-pemberdaya-industri-informatika</a:t>
            </a:r>
            <a:endParaRPr lang="en-US" dirty="0"/>
          </a:p>
          <a:p>
            <a:r>
              <a:rPr lang="id-ID" dirty="0"/>
              <a:t>Non-Personal. (t.thn.). </a:t>
            </a:r>
            <a:r>
              <a:rPr lang="id-ID" i="1" dirty="0"/>
              <a:t>Profil Kemkominfo</a:t>
            </a:r>
            <a:r>
              <a:rPr lang="id-ID" dirty="0"/>
              <a:t>. (Kementerian Komunikasi dan Informatika Republik Indonesia) Dipetik Oktober 6, 2017, dari Kementerian Komunikasi dan Informatika: https://www.kominfo.go.id/profil</a:t>
            </a:r>
            <a:endParaRPr lang="en-US" dirty="0"/>
          </a:p>
          <a:p>
            <a:r>
              <a:rPr lang="id-ID" dirty="0"/>
              <a:t>Wikipedia. (2013). </a:t>
            </a:r>
            <a:r>
              <a:rPr lang="id-ID" i="1" dirty="0"/>
              <a:t>Agile Development Methods</a:t>
            </a:r>
            <a:r>
              <a:rPr lang="id-ID" dirty="0"/>
              <a:t>. Diambil kembali dari https://id.wikipedia.org/wiki/Agile_Development_Methods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ight Arrow 3">
            <a:hlinkClick r:id="rId2" action="ppaction://hlinksldjump"/>
          </p:cNvPr>
          <p:cNvSpPr/>
          <p:nvPr/>
        </p:nvSpPr>
        <p:spPr>
          <a:xfrm flipH="1">
            <a:off x="98612" y="5795683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619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688850"/>
            <a:ext cx="7090611" cy="947447"/>
          </a:xfrm>
        </p:spPr>
        <p:txBody>
          <a:bodyPr/>
          <a:lstStyle/>
          <a:p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B</a:t>
            </a:r>
            <a:r>
              <a:rPr lang="en-ID" dirty="0" err="1">
                <a:solidFill>
                  <a:schemeClr val="accent6">
                    <a:lumMod val="50000"/>
                  </a:schemeClr>
                </a:solidFill>
              </a:rPr>
              <a:t>atasan</a:t>
            </a:r>
            <a:r>
              <a:rPr lang="en-ID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ID" dirty="0" err="1">
                <a:solidFill>
                  <a:schemeClr val="accent6">
                    <a:lumMod val="50000"/>
                  </a:schemeClr>
                </a:solidFill>
              </a:rPr>
              <a:t>Masalah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0" y="2057401"/>
            <a:ext cx="9304421" cy="3894220"/>
          </a:xfrm>
        </p:spPr>
        <p:txBody>
          <a:bodyPr>
            <a:norm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dirty="0"/>
              <a:t>Format file </a:t>
            </a:r>
            <a:r>
              <a:rPr lang="en-GB" dirty="0" err="1"/>
              <a:t>citra</a:t>
            </a:r>
            <a:r>
              <a:rPr lang="en-GB" dirty="0"/>
              <a:t> digital yang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digunakan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menyimpan</a:t>
            </a:r>
            <a:r>
              <a:rPr lang="en-GB" dirty="0"/>
              <a:t> </a:t>
            </a:r>
            <a:r>
              <a:rPr lang="en-GB" dirty="0" err="1"/>
              <a:t>pesan</a:t>
            </a:r>
            <a:r>
              <a:rPr lang="en-GB" dirty="0"/>
              <a:t> </a:t>
            </a:r>
            <a:r>
              <a:rPr lang="en-GB" dirty="0" err="1"/>
              <a:t>adalah</a:t>
            </a:r>
            <a:r>
              <a:rPr lang="id-ID" dirty="0"/>
              <a:t> </a:t>
            </a:r>
            <a:r>
              <a:rPr lang="en-GB" dirty="0" err="1"/>
              <a:t>berformat</a:t>
            </a:r>
            <a:r>
              <a:rPr lang="en-GB" dirty="0"/>
              <a:t> *.bmp.</a:t>
            </a:r>
            <a:endParaRPr lang="id-ID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GB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nn-NO" dirty="0"/>
              <a:t>Format file citra digital yang dihasilkan dari program steganografi ini adalah</a:t>
            </a:r>
            <a:r>
              <a:rPr lang="id-ID" dirty="0"/>
              <a:t> </a:t>
            </a:r>
            <a:r>
              <a:rPr lang="en-GB" dirty="0" err="1"/>
              <a:t>berformat</a:t>
            </a:r>
            <a:r>
              <a:rPr lang="en-GB" dirty="0"/>
              <a:t> *.bmp.</a:t>
            </a:r>
            <a:endParaRPr lang="id-ID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GB" dirty="0"/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GB" dirty="0" err="1"/>
              <a:t>Pesan</a:t>
            </a:r>
            <a:r>
              <a:rPr lang="en-GB" dirty="0"/>
              <a:t> yang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disimpan</a:t>
            </a:r>
            <a:r>
              <a:rPr lang="en-GB" dirty="0"/>
              <a:t> </a:t>
            </a:r>
            <a:r>
              <a:rPr lang="en-GB" dirty="0" err="1"/>
              <a:t>hanya</a:t>
            </a:r>
            <a:r>
              <a:rPr lang="en-GB" dirty="0"/>
              <a:t> </a:t>
            </a:r>
            <a:r>
              <a:rPr lang="en-GB" dirty="0" err="1"/>
              <a:t>berformat</a:t>
            </a:r>
            <a:r>
              <a:rPr lang="en-GB" dirty="0"/>
              <a:t> *.txt.</a:t>
            </a:r>
            <a:endParaRPr lang="en-US" dirty="0"/>
          </a:p>
        </p:txBody>
      </p:sp>
      <p:sp>
        <p:nvSpPr>
          <p:cNvPr id="5" name="Right Arrow 4">
            <a:hlinkClick r:id="rId2" action="ppaction://hlinksldjump"/>
          </p:cNvPr>
          <p:cNvSpPr/>
          <p:nvPr/>
        </p:nvSpPr>
        <p:spPr>
          <a:xfrm flipH="1">
            <a:off x="121023" y="6212541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810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88850"/>
            <a:ext cx="6217920" cy="947447"/>
          </a:xfrm>
        </p:spPr>
        <p:txBody>
          <a:bodyPr/>
          <a:lstStyle/>
          <a:p>
            <a:r>
              <a:rPr lang="en-ID" dirty="0" err="1">
                <a:solidFill>
                  <a:schemeClr val="accent6">
                    <a:lumMod val="50000"/>
                  </a:schemeClr>
                </a:solidFill>
              </a:rPr>
              <a:t>Rumusan</a:t>
            </a:r>
            <a:r>
              <a:rPr lang="en-ID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ID" dirty="0" err="1">
                <a:solidFill>
                  <a:schemeClr val="accent6">
                    <a:lumMod val="50000"/>
                  </a:schemeClr>
                </a:solidFill>
              </a:rPr>
              <a:t>Masalah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0" y="2057401"/>
            <a:ext cx="9304421" cy="3894220"/>
          </a:xfrm>
        </p:spPr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GB" dirty="0" err="1"/>
              <a:t>Bagaimana</a:t>
            </a:r>
            <a:r>
              <a:rPr lang="en-GB" dirty="0"/>
              <a:t> </a:t>
            </a:r>
            <a:r>
              <a:rPr lang="en-GB" dirty="0" err="1"/>
              <a:t>cara</a:t>
            </a:r>
            <a:r>
              <a:rPr lang="en-GB" dirty="0"/>
              <a:t> </a:t>
            </a:r>
            <a:r>
              <a:rPr lang="en-GB" dirty="0" err="1"/>
              <a:t>mengimplementasikan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metode</a:t>
            </a:r>
            <a:r>
              <a:rPr lang="en-GB" dirty="0"/>
              <a:t> Least Significant</a:t>
            </a:r>
            <a:r>
              <a:rPr lang="id-ID" dirty="0"/>
              <a:t> </a:t>
            </a:r>
            <a:r>
              <a:rPr lang="en-GB" dirty="0"/>
              <a:t>Bit </a:t>
            </a:r>
            <a:r>
              <a:rPr lang="en-GB" dirty="0" err="1"/>
              <a:t>ke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en-GB" dirty="0"/>
              <a:t> </a:t>
            </a:r>
            <a:r>
              <a:rPr lang="en-GB" dirty="0" err="1"/>
              <a:t>citra</a:t>
            </a:r>
            <a:r>
              <a:rPr lang="en-GB" dirty="0"/>
              <a:t> digital?</a:t>
            </a:r>
          </a:p>
          <a:p>
            <a:pPr marL="457200" indent="-457200" algn="just">
              <a:buFont typeface="+mj-lt"/>
              <a:buAutoNum type="arabicPeriod"/>
            </a:pPr>
            <a:endParaRPr lang="id-ID" dirty="0"/>
          </a:p>
          <a:p>
            <a:pPr marL="457200" indent="-457200" algn="just">
              <a:buFont typeface="+mj-lt"/>
              <a:buAutoNum type="arabicPeriod"/>
            </a:pPr>
            <a:r>
              <a:rPr lang="en-GB" dirty="0" err="1"/>
              <a:t>Bagaimana</a:t>
            </a:r>
            <a:r>
              <a:rPr lang="en-GB" dirty="0"/>
              <a:t> </a:t>
            </a:r>
            <a:r>
              <a:rPr lang="en-GB" dirty="0" err="1"/>
              <a:t>perubahan</a:t>
            </a:r>
            <a:r>
              <a:rPr lang="en-GB" dirty="0"/>
              <a:t> </a:t>
            </a:r>
            <a:r>
              <a:rPr lang="en-GB" dirty="0" err="1"/>
              <a:t>dalam</a:t>
            </a:r>
            <a:r>
              <a:rPr lang="en-GB" dirty="0"/>
              <a:t> file </a:t>
            </a:r>
            <a:r>
              <a:rPr lang="en-GB" dirty="0" err="1"/>
              <a:t>citra</a:t>
            </a:r>
            <a:r>
              <a:rPr lang="en-GB" dirty="0"/>
              <a:t> </a:t>
            </a:r>
            <a:r>
              <a:rPr lang="en-GB" dirty="0" err="1"/>
              <a:t>hasil</a:t>
            </a:r>
            <a:r>
              <a:rPr lang="en-GB" dirty="0"/>
              <a:t> </a:t>
            </a:r>
            <a:r>
              <a:rPr lang="en-GB" dirty="0" err="1"/>
              <a:t>keluaran</a:t>
            </a:r>
            <a:r>
              <a:rPr lang="en-GB" dirty="0"/>
              <a:t> </a:t>
            </a:r>
            <a:r>
              <a:rPr lang="en-GB" dirty="0" err="1"/>
              <a:t>sebelum</a:t>
            </a:r>
            <a:r>
              <a:rPr lang="en-GB" dirty="0"/>
              <a:t> dan </a:t>
            </a:r>
            <a:r>
              <a:rPr lang="en-GB" dirty="0" err="1"/>
              <a:t>sesudah</a:t>
            </a:r>
            <a:r>
              <a:rPr lang="en-GB" dirty="0"/>
              <a:t> </a:t>
            </a:r>
            <a:r>
              <a:rPr lang="en-GB" dirty="0" err="1"/>
              <a:t>disisipkan</a:t>
            </a:r>
            <a:r>
              <a:rPr lang="id-ID" dirty="0"/>
              <a:t> </a:t>
            </a:r>
            <a:r>
              <a:rPr lang="en-GB" dirty="0" err="1"/>
              <a:t>pesan</a:t>
            </a:r>
            <a:r>
              <a:rPr lang="en-GB" dirty="0"/>
              <a:t> </a:t>
            </a:r>
            <a:r>
              <a:rPr lang="en-GB" dirty="0" err="1"/>
              <a:t>teks</a:t>
            </a:r>
            <a:r>
              <a:rPr lang="en-GB" dirty="0"/>
              <a:t>?</a:t>
            </a:r>
            <a:endParaRPr lang="en-US" dirty="0"/>
          </a:p>
        </p:txBody>
      </p:sp>
      <p:sp>
        <p:nvSpPr>
          <p:cNvPr id="4" name="Right Arrow 3">
            <a:hlinkClick r:id="rId2" action="ppaction://hlinksldjump"/>
          </p:cNvPr>
          <p:cNvSpPr/>
          <p:nvPr/>
        </p:nvSpPr>
        <p:spPr>
          <a:xfrm flipH="1">
            <a:off x="121023" y="6212541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25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688850"/>
            <a:ext cx="7090611" cy="947447"/>
          </a:xfrm>
        </p:spPr>
        <p:txBody>
          <a:bodyPr/>
          <a:lstStyle/>
          <a:p>
            <a:r>
              <a:rPr lang="en-ID" dirty="0" err="1">
                <a:solidFill>
                  <a:schemeClr val="accent6">
                    <a:lumMod val="50000"/>
                  </a:schemeClr>
                </a:solidFill>
              </a:rPr>
              <a:t>Tujuan</a:t>
            </a:r>
            <a:r>
              <a:rPr lang="en-ID" dirty="0">
                <a:solidFill>
                  <a:schemeClr val="accent6">
                    <a:lumMod val="50000"/>
                  </a:schemeClr>
                </a:solidFill>
              </a:rPr>
              <a:t> Pen</a:t>
            </a:r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elitian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0" y="2057401"/>
            <a:ext cx="9304421" cy="3894220"/>
          </a:xfrm>
        </p:spPr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sv-SE" dirty="0"/>
              <a:t>Memberikan informasi bagaimana steganografi dapat</a:t>
            </a:r>
            <a:r>
              <a:rPr lang="id-ID" dirty="0"/>
              <a:t> </a:t>
            </a:r>
            <a:r>
              <a:rPr lang="sv-SE" dirty="0"/>
              <a:t>diimplementasikan ke dalam</a:t>
            </a:r>
            <a:r>
              <a:rPr lang="id-ID" dirty="0"/>
              <a:t> </a:t>
            </a:r>
            <a:r>
              <a:rPr lang="en-GB" dirty="0" err="1"/>
              <a:t>citra</a:t>
            </a:r>
            <a:r>
              <a:rPr lang="en-GB" dirty="0"/>
              <a:t> digital </a:t>
            </a:r>
            <a:r>
              <a:rPr lang="en-GB" dirty="0" err="1"/>
              <a:t>dengan</a:t>
            </a:r>
            <a:r>
              <a:rPr lang="en-GB" dirty="0"/>
              <a:t> </a:t>
            </a:r>
            <a:r>
              <a:rPr lang="en-GB" dirty="0" err="1"/>
              <a:t>menggunakan</a:t>
            </a:r>
            <a:r>
              <a:rPr lang="en-GB" dirty="0"/>
              <a:t> </a:t>
            </a:r>
            <a:r>
              <a:rPr lang="en-GB" dirty="0" err="1"/>
              <a:t>metode</a:t>
            </a:r>
            <a:r>
              <a:rPr lang="en-GB" dirty="0"/>
              <a:t> Least Significant Bit.</a:t>
            </a:r>
            <a:endParaRPr lang="id-ID" dirty="0"/>
          </a:p>
          <a:p>
            <a:pPr marL="457200" indent="-457200" algn="just">
              <a:buFont typeface="+mj-lt"/>
              <a:buAutoNum type="arabicPeriod"/>
            </a:pPr>
            <a:endParaRPr lang="id-ID" dirty="0"/>
          </a:p>
          <a:p>
            <a:pPr marL="457200" indent="-457200" algn="just">
              <a:buFont typeface="+mj-lt"/>
              <a:buAutoNum type="arabicPeriod"/>
            </a:pPr>
            <a:r>
              <a:rPr lang="en-GB" dirty="0" err="1"/>
              <a:t>Mengetahui</a:t>
            </a:r>
            <a:r>
              <a:rPr lang="en-GB" dirty="0"/>
              <a:t> </a:t>
            </a:r>
            <a:r>
              <a:rPr lang="en-GB" dirty="0" err="1"/>
              <a:t>perubahan</a:t>
            </a:r>
            <a:r>
              <a:rPr lang="en-GB" dirty="0"/>
              <a:t> yang </a:t>
            </a:r>
            <a:r>
              <a:rPr lang="en-GB" dirty="0" err="1"/>
              <a:t>terjadi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</a:t>
            </a:r>
            <a:r>
              <a:rPr lang="en-GB" dirty="0" err="1"/>
              <a:t>hasil</a:t>
            </a:r>
            <a:r>
              <a:rPr lang="en-GB" dirty="0"/>
              <a:t> </a:t>
            </a:r>
            <a:r>
              <a:rPr lang="en-GB" dirty="0" err="1"/>
              <a:t>keluaran</a:t>
            </a:r>
            <a:r>
              <a:rPr lang="en-GB" dirty="0"/>
              <a:t> file </a:t>
            </a:r>
            <a:r>
              <a:rPr lang="en-GB" dirty="0" err="1"/>
              <a:t>citra</a:t>
            </a:r>
            <a:r>
              <a:rPr lang="en-GB" dirty="0"/>
              <a:t> digital.</a:t>
            </a:r>
            <a:endParaRPr lang="en-US" dirty="0"/>
          </a:p>
        </p:txBody>
      </p:sp>
      <p:sp>
        <p:nvSpPr>
          <p:cNvPr id="5" name="Right Arrow 4">
            <a:hlinkClick r:id="rId2" action="ppaction://hlinksldjump"/>
          </p:cNvPr>
          <p:cNvSpPr/>
          <p:nvPr/>
        </p:nvSpPr>
        <p:spPr>
          <a:xfrm flipH="1">
            <a:off x="121023" y="6212541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5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688850"/>
            <a:ext cx="7090611" cy="947447"/>
          </a:xfrm>
        </p:spPr>
        <p:txBody>
          <a:bodyPr/>
          <a:lstStyle/>
          <a:p>
            <a:r>
              <a:rPr lang="en-ID" dirty="0" err="1">
                <a:solidFill>
                  <a:schemeClr val="accent6">
                    <a:lumMod val="50000"/>
                  </a:schemeClr>
                </a:solidFill>
              </a:rPr>
              <a:t>Manfaat</a:t>
            </a:r>
            <a:r>
              <a:rPr lang="en-ID" dirty="0">
                <a:solidFill>
                  <a:schemeClr val="accent6">
                    <a:lumMod val="50000"/>
                  </a:schemeClr>
                </a:solidFill>
              </a:rPr>
              <a:t> Pen</a:t>
            </a:r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elitian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0" y="2057401"/>
            <a:ext cx="9304421" cy="3894220"/>
          </a:xfrm>
        </p:spPr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GB" dirty="0" err="1"/>
              <a:t>Bagi</a:t>
            </a:r>
            <a:r>
              <a:rPr lang="en-GB" dirty="0"/>
              <a:t> </a:t>
            </a:r>
            <a:r>
              <a:rPr lang="en-GB" dirty="0" err="1"/>
              <a:t>Penulis</a:t>
            </a:r>
            <a:r>
              <a:rPr lang="en-GB" dirty="0"/>
              <a:t>, </a:t>
            </a:r>
            <a:r>
              <a:rPr lang="en-GB" dirty="0" err="1"/>
              <a:t>diharapkan</a:t>
            </a:r>
            <a:r>
              <a:rPr lang="en-GB" dirty="0"/>
              <a:t> </a:t>
            </a:r>
            <a:r>
              <a:rPr lang="en-GB" dirty="0" err="1"/>
              <a:t>dapat</a:t>
            </a:r>
            <a:r>
              <a:rPr lang="en-GB" dirty="0"/>
              <a:t> </a:t>
            </a:r>
            <a:r>
              <a:rPr lang="en-GB" dirty="0" err="1"/>
              <a:t>menambah</a:t>
            </a:r>
            <a:r>
              <a:rPr lang="en-GB" dirty="0"/>
              <a:t> </a:t>
            </a:r>
            <a:r>
              <a:rPr lang="en-GB" dirty="0" err="1"/>
              <a:t>pengetahuan</a:t>
            </a:r>
            <a:r>
              <a:rPr lang="en-GB" dirty="0"/>
              <a:t> dan </a:t>
            </a:r>
            <a:r>
              <a:rPr lang="en-GB" dirty="0" err="1"/>
              <a:t>pemahaman</a:t>
            </a:r>
            <a:r>
              <a:rPr lang="en-GB" dirty="0"/>
              <a:t> </a:t>
            </a:r>
            <a:r>
              <a:rPr lang="en-GB" dirty="0" err="1"/>
              <a:t>tentang</a:t>
            </a:r>
            <a:r>
              <a:rPr lang="id-ID" dirty="0"/>
              <a:t> </a:t>
            </a:r>
            <a:r>
              <a:rPr lang="en-GB" dirty="0" err="1"/>
              <a:t>steganografi</a:t>
            </a:r>
            <a:r>
              <a:rPr lang="en-GB" dirty="0"/>
              <a:t>.</a:t>
            </a:r>
            <a:endParaRPr lang="id-ID" dirty="0"/>
          </a:p>
          <a:p>
            <a:pPr marL="457200" indent="-457200" algn="just">
              <a:buFont typeface="+mj-lt"/>
              <a:buAutoNum type="arabicPeriod"/>
            </a:pPr>
            <a:endParaRPr lang="en-GB" dirty="0"/>
          </a:p>
          <a:p>
            <a:pPr marL="457200" indent="-457200" algn="just">
              <a:buFont typeface="+mj-lt"/>
              <a:buAutoNum type="arabicPeriod"/>
            </a:pPr>
            <a:r>
              <a:rPr lang="en-GB" dirty="0" err="1"/>
              <a:t>Bagi</a:t>
            </a:r>
            <a:r>
              <a:rPr lang="en-GB" dirty="0"/>
              <a:t> Program </a:t>
            </a:r>
            <a:r>
              <a:rPr lang="en-GB" dirty="0" err="1"/>
              <a:t>Studi</a:t>
            </a:r>
            <a:r>
              <a:rPr lang="en-GB" dirty="0"/>
              <a:t> </a:t>
            </a:r>
            <a:r>
              <a:rPr lang="en-GB" dirty="0" err="1"/>
              <a:t>Ilmu</a:t>
            </a:r>
            <a:r>
              <a:rPr lang="en-GB" dirty="0"/>
              <a:t> </a:t>
            </a:r>
            <a:r>
              <a:rPr lang="en-GB" dirty="0" err="1"/>
              <a:t>Komputer</a:t>
            </a:r>
            <a:r>
              <a:rPr lang="en-GB" dirty="0"/>
              <a:t>, </a:t>
            </a:r>
            <a:r>
              <a:rPr lang="en-GB" dirty="0" err="1"/>
              <a:t>Penulisan</a:t>
            </a:r>
            <a:r>
              <a:rPr lang="en-GB" dirty="0"/>
              <a:t> </a:t>
            </a:r>
            <a:r>
              <a:rPr lang="en-GB" dirty="0" err="1"/>
              <a:t>penelitian</a:t>
            </a:r>
            <a:r>
              <a:rPr lang="en-GB" dirty="0"/>
              <a:t> </a:t>
            </a:r>
            <a:r>
              <a:rPr lang="en-GB" dirty="0" err="1"/>
              <a:t>ini</a:t>
            </a:r>
            <a:r>
              <a:rPr lang="en-GB" dirty="0"/>
              <a:t> </a:t>
            </a:r>
            <a:r>
              <a:rPr lang="en-GB" dirty="0" err="1"/>
              <a:t>memberikan</a:t>
            </a:r>
            <a:r>
              <a:rPr lang="en-GB" dirty="0"/>
              <a:t> </a:t>
            </a:r>
            <a:r>
              <a:rPr lang="en-GB" dirty="0" err="1"/>
              <a:t>gambaran</a:t>
            </a:r>
            <a:r>
              <a:rPr lang="id-ID" dirty="0"/>
              <a:t> </a:t>
            </a:r>
            <a:r>
              <a:rPr lang="en-GB" dirty="0" err="1"/>
              <a:t>bagi</a:t>
            </a:r>
            <a:r>
              <a:rPr lang="en-GB" dirty="0"/>
              <a:t> </a:t>
            </a:r>
            <a:r>
              <a:rPr lang="en-GB" dirty="0" err="1"/>
              <a:t>seluruh</a:t>
            </a:r>
            <a:r>
              <a:rPr lang="en-GB" dirty="0"/>
              <a:t> </a:t>
            </a:r>
            <a:r>
              <a:rPr lang="en-GB" dirty="0" err="1"/>
              <a:t>mahasiswa</a:t>
            </a:r>
            <a:r>
              <a:rPr lang="en-GB" dirty="0"/>
              <a:t> </a:t>
            </a:r>
            <a:r>
              <a:rPr lang="en-GB" dirty="0" err="1"/>
              <a:t>khususnya</a:t>
            </a:r>
            <a:r>
              <a:rPr lang="en-GB" dirty="0"/>
              <a:t> </a:t>
            </a:r>
            <a:r>
              <a:rPr lang="en-GB" dirty="0" err="1"/>
              <a:t>bagi</a:t>
            </a:r>
            <a:r>
              <a:rPr lang="en-GB" dirty="0"/>
              <a:t> </a:t>
            </a:r>
            <a:r>
              <a:rPr lang="en-GB" dirty="0" err="1"/>
              <a:t>mahasiswa</a:t>
            </a:r>
            <a:r>
              <a:rPr lang="en-GB" dirty="0"/>
              <a:t> program </a:t>
            </a:r>
            <a:r>
              <a:rPr lang="en-GB" dirty="0" err="1"/>
              <a:t>studi</a:t>
            </a:r>
            <a:r>
              <a:rPr lang="en-GB" dirty="0"/>
              <a:t> </a:t>
            </a:r>
            <a:r>
              <a:rPr lang="en-GB" dirty="0" err="1"/>
              <a:t>Ilmu</a:t>
            </a:r>
            <a:r>
              <a:rPr lang="id-ID" dirty="0"/>
              <a:t> </a:t>
            </a:r>
            <a:r>
              <a:rPr lang="sv-SE" dirty="0"/>
              <a:t>Komputer Universitas Negeri Jakarta tentang bagaimana stegaografi dalam file</a:t>
            </a:r>
            <a:r>
              <a:rPr lang="id-ID" dirty="0"/>
              <a:t> </a:t>
            </a:r>
            <a:r>
              <a:rPr lang="en-GB" dirty="0" err="1"/>
              <a:t>citra</a:t>
            </a:r>
            <a:r>
              <a:rPr lang="en-GB" dirty="0"/>
              <a:t> digital.</a:t>
            </a:r>
            <a:endParaRPr lang="id-ID" dirty="0"/>
          </a:p>
          <a:p>
            <a:pPr marL="457200" indent="-457200" algn="just">
              <a:buFont typeface="+mj-lt"/>
              <a:buAutoNum type="arabicPeriod"/>
            </a:pPr>
            <a:endParaRPr lang="en-GB" dirty="0"/>
          </a:p>
          <a:p>
            <a:pPr marL="457200" indent="-457200" algn="just">
              <a:buFont typeface="+mj-lt"/>
              <a:buAutoNum type="arabicPeriod"/>
            </a:pPr>
            <a:r>
              <a:rPr lang="sv-SE" dirty="0"/>
              <a:t>Bagi Masyarakat, diharapkan dapat menjadi salah satu solusi dalam mengamankan</a:t>
            </a:r>
            <a:r>
              <a:rPr lang="id-ID" dirty="0"/>
              <a:t> </a:t>
            </a:r>
            <a:r>
              <a:rPr lang="en-GB" dirty="0"/>
              <a:t>file </a:t>
            </a:r>
            <a:r>
              <a:rPr lang="en-GB" dirty="0" err="1"/>
              <a:t>mereka</a:t>
            </a:r>
            <a:r>
              <a:rPr lang="en-GB" dirty="0"/>
              <a:t> </a:t>
            </a:r>
            <a:r>
              <a:rPr lang="en-GB" dirty="0" err="1"/>
              <a:t>dari</a:t>
            </a:r>
            <a:r>
              <a:rPr lang="en-GB" dirty="0"/>
              <a:t> orang-orang yang </a:t>
            </a:r>
            <a:r>
              <a:rPr lang="en-GB" dirty="0" err="1"/>
              <a:t>tidak</a:t>
            </a:r>
            <a:r>
              <a:rPr lang="en-GB" dirty="0"/>
              <a:t> </a:t>
            </a:r>
            <a:r>
              <a:rPr lang="en-GB" dirty="0" err="1"/>
              <a:t>mempunyai</a:t>
            </a:r>
            <a:r>
              <a:rPr lang="en-GB" dirty="0"/>
              <a:t> </a:t>
            </a:r>
            <a:r>
              <a:rPr lang="en-GB" dirty="0" err="1"/>
              <a:t>hak</a:t>
            </a:r>
            <a:r>
              <a:rPr lang="en-GB" dirty="0"/>
              <a:t> </a:t>
            </a:r>
            <a:r>
              <a:rPr lang="en-GB" dirty="0" err="1"/>
              <a:t>untuk</a:t>
            </a:r>
            <a:r>
              <a:rPr lang="en-GB" dirty="0"/>
              <a:t> </a:t>
            </a:r>
            <a:r>
              <a:rPr lang="en-GB" dirty="0" err="1"/>
              <a:t>melihatnya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5" name="Right Arrow 4">
            <a:hlinkClick r:id="rId2" action="ppaction://hlinksldjump"/>
          </p:cNvPr>
          <p:cNvSpPr/>
          <p:nvPr/>
        </p:nvSpPr>
        <p:spPr>
          <a:xfrm flipH="1">
            <a:off x="121023" y="6212541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086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304422" cy="1636297"/>
          </a:xfrm>
        </p:spPr>
        <p:txBody>
          <a:bodyPr/>
          <a:lstStyle/>
          <a:p>
            <a:r>
              <a:rPr lang="en-ID" dirty="0">
                <a:solidFill>
                  <a:schemeClr val="accent6">
                    <a:lumMod val="50000"/>
                  </a:schemeClr>
                </a:solidFill>
              </a:rPr>
              <a:t>J</a:t>
            </a:r>
            <a:r>
              <a:rPr lang="id-ID" dirty="0">
                <a:solidFill>
                  <a:schemeClr val="accent6">
                    <a:lumMod val="50000"/>
                  </a:schemeClr>
                </a:solidFill>
              </a:rPr>
              <a:t>enis Penelitian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0" y="2057401"/>
            <a:ext cx="9304421" cy="3894220"/>
          </a:xfrm>
        </p:spPr>
        <p:txBody>
          <a:bodyPr>
            <a:normAutofit/>
          </a:bodyPr>
          <a:lstStyle/>
          <a:p>
            <a:pPr algn="just"/>
            <a:r>
              <a:rPr lang="fi-FI" dirty="0"/>
              <a:t>Jenis Penelitian yang dijalani oleh Peneliti berjenis Kajian Teori. Jenis penelitian</a:t>
            </a:r>
            <a:r>
              <a:rPr lang="id-ID" dirty="0"/>
              <a:t> </a:t>
            </a:r>
            <a:r>
              <a:rPr lang="en-GB" dirty="0" err="1"/>
              <a:t>ini</a:t>
            </a:r>
            <a:r>
              <a:rPr lang="en-GB" dirty="0"/>
              <a:t> </a:t>
            </a:r>
            <a:r>
              <a:rPr lang="en-GB" dirty="0" err="1"/>
              <a:t>mengarahkan</a:t>
            </a:r>
            <a:r>
              <a:rPr lang="en-GB" dirty="0"/>
              <a:t> </a:t>
            </a:r>
            <a:r>
              <a:rPr lang="en-GB" dirty="0" err="1"/>
              <a:t>penulis</a:t>
            </a:r>
            <a:r>
              <a:rPr lang="en-GB" dirty="0"/>
              <a:t> </a:t>
            </a:r>
            <a:r>
              <a:rPr lang="en-GB" dirty="0" err="1"/>
              <a:t>kepada</a:t>
            </a:r>
            <a:r>
              <a:rPr lang="en-GB" dirty="0"/>
              <a:t> </a:t>
            </a:r>
            <a:r>
              <a:rPr lang="en-GB" dirty="0" err="1"/>
              <a:t>penerapan</a:t>
            </a:r>
            <a:r>
              <a:rPr lang="en-GB" dirty="0"/>
              <a:t> </a:t>
            </a:r>
            <a:r>
              <a:rPr lang="en-GB" dirty="0" err="1"/>
              <a:t>metode</a:t>
            </a:r>
            <a:r>
              <a:rPr lang="en-GB" dirty="0"/>
              <a:t> Least Significant Bit </a:t>
            </a:r>
            <a:r>
              <a:rPr lang="en-GB" dirty="0" err="1"/>
              <a:t>dalam</a:t>
            </a:r>
            <a:r>
              <a:rPr lang="id-ID" dirty="0"/>
              <a:t> </a:t>
            </a:r>
            <a:r>
              <a:rPr lang="en-GB" dirty="0" err="1"/>
              <a:t>pengembangan</a:t>
            </a:r>
            <a:r>
              <a:rPr lang="en-GB" dirty="0"/>
              <a:t> </a:t>
            </a:r>
            <a:r>
              <a:rPr lang="en-GB" dirty="0" err="1"/>
              <a:t>steganografi</a:t>
            </a:r>
            <a:r>
              <a:rPr lang="en-GB" dirty="0"/>
              <a:t> pada </a:t>
            </a:r>
            <a:r>
              <a:rPr lang="en-GB" dirty="0" err="1"/>
              <a:t>citra</a:t>
            </a:r>
            <a:r>
              <a:rPr lang="en-GB" dirty="0"/>
              <a:t> digital.</a:t>
            </a:r>
            <a:endParaRPr lang="en-US" dirty="0"/>
          </a:p>
        </p:txBody>
      </p:sp>
      <p:sp>
        <p:nvSpPr>
          <p:cNvPr id="5" name="Right Arrow 4">
            <a:hlinkClick r:id="rId2" action="ppaction://hlinksldjump"/>
          </p:cNvPr>
          <p:cNvSpPr/>
          <p:nvPr/>
        </p:nvSpPr>
        <p:spPr>
          <a:xfrm flipH="1">
            <a:off x="121023" y="6212541"/>
            <a:ext cx="564777" cy="551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95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lue Tan Gradient 16x9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792E8D6-7A87-418E-8C48-2723019F959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Blue-Tan Gradient presentation (widescreen)</Template>
  <TotalTime>0</TotalTime>
  <Words>2583</Words>
  <Application>Microsoft Office PowerPoint</Application>
  <PresentationFormat>Widescreen</PresentationFormat>
  <Paragraphs>287</Paragraphs>
  <Slides>45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Franklin Gothic Medium</vt:lpstr>
      <vt:lpstr>Wingdings</vt:lpstr>
      <vt:lpstr>Blue Tan Gradient 16x9</vt:lpstr>
      <vt:lpstr>IMPLEMENTASI STEGANOGRAFI PADA CITRA DIGITAL DENGAN METODE LEAST SIGNIFICANT BIT</vt:lpstr>
      <vt:lpstr>PowerPoint Presentation</vt:lpstr>
      <vt:lpstr>Bab I Latar Belakang</vt:lpstr>
      <vt:lpstr>Latar Belakang</vt:lpstr>
      <vt:lpstr>Batasan Masalah</vt:lpstr>
      <vt:lpstr>Rumusan Masalah</vt:lpstr>
      <vt:lpstr>Tujuan Penelitian</vt:lpstr>
      <vt:lpstr>Manfaat Penelitian</vt:lpstr>
      <vt:lpstr>Jenis Penelitian</vt:lpstr>
      <vt:lpstr>Bab II Kajian Teori</vt:lpstr>
      <vt:lpstr>Steganografi</vt:lpstr>
      <vt:lpstr>Steganografi</vt:lpstr>
      <vt:lpstr>Steganografi</vt:lpstr>
      <vt:lpstr>Steganografi</vt:lpstr>
      <vt:lpstr>Steganografi</vt:lpstr>
      <vt:lpstr>Steganografi</vt:lpstr>
      <vt:lpstr>Steganografi</vt:lpstr>
      <vt:lpstr>Steganografi</vt:lpstr>
      <vt:lpstr>Steganografi</vt:lpstr>
      <vt:lpstr>Steganografi</vt:lpstr>
      <vt:lpstr>Steganografi</vt:lpstr>
      <vt:lpstr>Steganografi</vt:lpstr>
      <vt:lpstr>Perbedaan Steganografi dan Kriptografi</vt:lpstr>
      <vt:lpstr>LSB</vt:lpstr>
      <vt:lpstr>LSB</vt:lpstr>
      <vt:lpstr>LSB</vt:lpstr>
      <vt:lpstr>ASCII</vt:lpstr>
      <vt:lpstr>Citra Digital</vt:lpstr>
      <vt:lpstr>Citra Digital</vt:lpstr>
      <vt:lpstr>Citra Digital</vt:lpstr>
      <vt:lpstr>Citra Digital</vt:lpstr>
      <vt:lpstr>Citra Digital</vt:lpstr>
      <vt:lpstr>Bab III Hasil dan Pembahasan</vt:lpstr>
      <vt:lpstr>Pengumpulan Data</vt:lpstr>
      <vt:lpstr>Perancangan Sistem</vt:lpstr>
      <vt:lpstr>Perancangan Sistem</vt:lpstr>
      <vt:lpstr>Perancangan Sistem</vt:lpstr>
      <vt:lpstr>Perancangan Sistem</vt:lpstr>
      <vt:lpstr>Perancangan Sistem</vt:lpstr>
      <vt:lpstr>Perancangan Sistem</vt:lpstr>
      <vt:lpstr>Perancangan Sistem</vt:lpstr>
      <vt:lpstr>Daftar Pustaka</vt:lpstr>
      <vt:lpstr>Daftar Pustaka</vt:lpstr>
      <vt:lpstr>Daftar Pustaka</vt:lpstr>
      <vt:lpstr>Daftar Pustaka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2018-01-13T05:20:31Z</dcterms:created>
  <dcterms:modified xsi:type="dcterms:W3CDTF">2018-06-27T18:04:30Z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TC030306239991</vt:lpwstr>
  </property>
</Properties>
</file>

<file path=docProps/thumbnail.jpeg>
</file>